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4"/>
  </p:sldMasterIdLst>
  <p:notesMasterIdLst>
    <p:notesMasterId r:id="rId15"/>
  </p:notesMasterIdLst>
  <p:sldIdLst>
    <p:sldId id="299" r:id="rId5"/>
    <p:sldId id="340" r:id="rId6"/>
    <p:sldId id="378" r:id="rId7"/>
    <p:sldId id="300" r:id="rId8"/>
    <p:sldId id="375" r:id="rId9"/>
    <p:sldId id="371" r:id="rId10"/>
    <p:sldId id="376" r:id="rId11"/>
    <p:sldId id="380" r:id="rId12"/>
    <p:sldId id="383" r:id="rId13"/>
    <p:sldId id="382"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Goldman Sans" panose="020B0603020203020204" pitchFamily="34" charset="0"/>
      <p:regular r:id="rId22"/>
      <p:bold r:id="rId23"/>
    </p:embeddedFont>
    <p:embeddedFont>
      <p:font typeface="Montserrat" panose="00000500000000000000" pitchFamily="50" charset="0"/>
      <p:regular r:id="rId24"/>
      <p:bold r:id="rId25"/>
      <p:italic r:id="rId26"/>
      <p:boldItalic r:id="rId27"/>
    </p:embeddedFont>
    <p:embeddedFont>
      <p:font typeface="Montserrat Medium" panose="020B0604020202020204" charset="0"/>
      <p:regular r:id="rId28"/>
      <p:italic r:id="rId29"/>
    </p:embeddedFont>
    <p:embeddedFont>
      <p:font typeface="Montserrat SemiBold" panose="020B0604020202020204" charset="0"/>
      <p:bold r:id="rId30"/>
      <p:italic r:id="rId31"/>
      <p:boldItalic r:id="rId32"/>
    </p:embeddedFont>
    <p:embeddedFont>
      <p:font typeface="Source Sans Pro" panose="020B0503030403020204" pitchFamily="34" charset="0"/>
      <p:regular r:id="rId33"/>
      <p:bold r:id="rId34"/>
      <p:italic r:id="rId35"/>
      <p:boldItalic r:id="rId36"/>
    </p:embeddedFont>
    <p:embeddedFont>
      <p:font typeface="Source Sans Pro Semibold" panose="020B0603030403020204" pitchFamily="34" charset="0"/>
      <p:bold r:id="rId37"/>
      <p:boldItalic r:id="rId38"/>
    </p:embeddedFont>
    <p:embeddedFont>
      <p:font typeface="Sylfaen" panose="010A0502050306030303" pitchFamily="18"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336">
          <p15:clr>
            <a:srgbClr val="9AA0A6"/>
          </p15:clr>
        </p15:guide>
        <p15:guide id="3" orient="horz" pos="2904">
          <p15:clr>
            <a:srgbClr val="9AA0A6"/>
          </p15:clr>
        </p15:guide>
        <p15:guide id="4" pos="2880">
          <p15:clr>
            <a:srgbClr val="9AA0A6"/>
          </p15:clr>
        </p15:guide>
        <p15:guide id="5" pos="701">
          <p15:clr>
            <a:srgbClr val="9AA0A6"/>
          </p15:clr>
        </p15:guide>
        <p15:guide id="6" orient="horz" pos="261">
          <p15:clr>
            <a:srgbClr val="9AA0A6"/>
          </p15:clr>
        </p15:guide>
        <p15:guide id="7" pos="885">
          <p15:clr>
            <a:srgbClr val="9AA0A6"/>
          </p15:clr>
        </p15:guide>
        <p15:guide id="8" pos="532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050C2-518B-4D99-70FA-530609C5D14B}" v="3" dt="2020-09-07T10:00:49.564"/>
    <p1510:client id="{30819EBD-CCF9-4C5F-8C6F-C6BD75A417E7}" v="6383" dt="2020-09-07T10:37:22.551"/>
    <p1510:client id="{D01809C8-4E3C-407F-37B6-D8A24E815F9F}" v="46" dt="2020-09-07T09:59:26.787"/>
    <p1510:client id="{90473560-5E86-46C6-654A-F1DC7E201627}" v="6" dt="2020-09-07T02:42:25.606"/>
    <p1510:client id="{A2E6E43C-73CA-4A06-6D76-DA8C3282CCA4}" v="74" dt="2020-09-06T16:31:44.110"/>
    <p1510:client id="{BD4E8DEC-C631-904C-BC33-1141FFD1DB1C}" v="928" dt="2020-09-07T07:24:31.001"/>
    <p1510:client id="{DFCE0E93-E442-4759-20A1-BCFA5486A8A1}" v="18" dt="2020-09-07T04:48:57.324"/>
    <p1510:client id="{D7EAE703-F7ED-4BA3-4E98-D0FD32F0EB72}" v="2" dt="2020-09-06T15:36:54.381"/>
    <p1510:client id="{C459607E-2E67-47FB-4518-A05E222CBB4A}" v="8" dt="2020-09-06T17:22:20.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67" autoAdjust="0"/>
  </p:normalViewPr>
  <p:slideViewPr>
    <p:cSldViewPr snapToGrid="0">
      <p:cViewPr>
        <p:scale>
          <a:sx n="75" d="100"/>
          <a:sy n="75" d="100"/>
        </p:scale>
        <p:origin x="1666" y="456"/>
      </p:cViewPr>
      <p:guideLst>
        <p:guide pos="454"/>
        <p:guide orient="horz" pos="336"/>
        <p:guide orient="horz" pos="2904"/>
        <p:guide pos="2880"/>
        <p:guide pos="701"/>
        <p:guide orient="horz" pos="261"/>
        <p:guide pos="885"/>
        <p:guide pos="53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solidFill>
                  <a:schemeClr val="bg1"/>
                </a:solidFill>
                <a:latin typeface="Montserrat" panose="00000500000000000000" pitchFamily="50" charset="0"/>
                <a:sym typeface="Montserrat"/>
              </a:rPr>
              <a:t>Should the user become slightly more advanced with an investment portfolio, the personal finance dashboard will be able to monitor the user's investments in real time, which is supported by the Yahoo Finance API.</a:t>
            </a:r>
          </a:p>
          <a:p>
            <a:pPr marL="0" lvl="0" indent="0" algn="l" rtl="0">
              <a:spcBef>
                <a:spcPts val="0"/>
              </a:spcBef>
              <a:spcAft>
                <a:spcPts val="0"/>
              </a:spcAft>
              <a:buNone/>
            </a:pPr>
            <a:endParaRPr lang="en-SG"/>
          </a:p>
          <a:p>
            <a:pPr marL="0" lvl="0" indent="0" algn="l" rtl="0">
              <a:spcBef>
                <a:spcPts val="0"/>
              </a:spcBef>
              <a:spcAft>
                <a:spcPts val="0"/>
              </a:spcAft>
              <a:buNone/>
            </a:pPr>
            <a:endParaRPr/>
          </a:p>
        </p:txBody>
      </p:sp>
      <p:sp>
        <p:nvSpPr>
          <p:cNvPr id="509" name="Google Shape;5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47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410241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a:t>To be changed to cost analysis</a:t>
            </a:r>
            <a:endParaRPr/>
          </a:p>
        </p:txBody>
      </p:sp>
      <p:sp>
        <p:nvSpPr>
          <p:cNvPr id="296" name="Google Shape;2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8200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F9748-3E78-42A2-847E-1A8D0DD8ABD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SG"/>
          </a:p>
        </p:txBody>
      </p:sp>
      <p:sp>
        <p:nvSpPr>
          <p:cNvPr id="3" name="Subtitle 2">
            <a:extLst>
              <a:ext uri="{FF2B5EF4-FFF2-40B4-BE49-F238E27FC236}">
                <a16:creationId xmlns:a16="http://schemas.microsoft.com/office/drawing/2014/main" id="{8E869761-FE29-47AE-B698-8AD37143661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B791584-07E5-40DC-AE1E-CA8E50D3C181}"/>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id="{90005700-B472-4A6F-9D94-12E01335C95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455182E-B885-47C3-A367-F431D1EC646B}"/>
              </a:ext>
            </a:extLst>
          </p:cNvPr>
          <p:cNvSpPr>
            <a:spLocks noGrp="1"/>
          </p:cNvSpPr>
          <p:nvPr>
            <p:ph type="sldNum" sz="quarter" idx="12"/>
          </p:nvPr>
        </p:nvSpPr>
        <p:spPr/>
        <p:txBody>
          <a:bodyPr/>
          <a:lstStyle/>
          <a:p>
            <a:fld id="{00000000-1234-1234-1234-123412341234}" type="slidenum">
              <a:rPr lang="en-SG" smtClean="0"/>
              <a:pPr/>
              <a:t>‹#›</a:t>
            </a:fld>
            <a:endParaRPr lang="en-SG"/>
          </a:p>
        </p:txBody>
      </p:sp>
    </p:spTree>
    <p:extLst>
      <p:ext uri="{BB962C8B-B14F-4D97-AF65-F5344CB8AC3E}">
        <p14:creationId xmlns:p14="http://schemas.microsoft.com/office/powerpoint/2010/main" val="1578900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BE88-1D2B-468E-B834-7270FF71793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1E38CE35-2B2D-4D62-85B5-B6042223006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DE27C6B-B51E-4947-B5C5-250CB6FF2B73}"/>
              </a:ext>
            </a:extLst>
          </p:cNvPr>
          <p:cNvSpPr>
            <a:spLocks noGrp="1"/>
          </p:cNvSpPr>
          <p:nvPr>
            <p:ph type="dt" sz="half" idx="10"/>
          </p:nvPr>
        </p:nvSpPr>
        <p:spPr/>
        <p:txBody>
          <a:bodyPr/>
          <a:lstStyle/>
          <a:p>
            <a:fld id="{3C98898D-DD4A-4929-A8B6-C2FF7E5B7196}" type="datetimeFigureOut">
              <a:rPr lang="en-SG" smtClean="0"/>
              <a:t>7/9/2020</a:t>
            </a:fld>
            <a:endParaRPr lang="en-SG"/>
          </a:p>
        </p:txBody>
      </p:sp>
      <p:sp>
        <p:nvSpPr>
          <p:cNvPr id="5" name="Footer Placeholder 4">
            <a:extLst>
              <a:ext uri="{FF2B5EF4-FFF2-40B4-BE49-F238E27FC236}">
                <a16:creationId xmlns:a16="http://schemas.microsoft.com/office/drawing/2014/main" id="{D7B184F6-782B-464B-870A-125AA6F2443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C3B4D43-9CFE-42D1-B1A5-043AE7A5DAAA}"/>
              </a:ext>
            </a:extLst>
          </p:cNvPr>
          <p:cNvSpPr>
            <a:spLocks noGrp="1"/>
          </p:cNvSpPr>
          <p:nvPr>
            <p:ph type="sldNum" sz="quarter" idx="12"/>
          </p:nvPr>
        </p:nvSpPr>
        <p:spPr/>
        <p:txBody>
          <a:bodyPr/>
          <a:lstStyle/>
          <a:p>
            <a:fld id="{2098D244-5C85-429E-B04A-CCE584396140}" type="slidenum">
              <a:rPr lang="en-SG" smtClean="0"/>
              <a:t>‹#›</a:t>
            </a:fld>
            <a:endParaRPr lang="en-SG"/>
          </a:p>
        </p:txBody>
      </p:sp>
    </p:spTree>
    <p:extLst>
      <p:ext uri="{BB962C8B-B14F-4D97-AF65-F5344CB8AC3E}">
        <p14:creationId xmlns:p14="http://schemas.microsoft.com/office/powerpoint/2010/main" val="261424251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7B5CDF-939A-4284-A661-24FCE662FB54}"/>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4F4AF07-3625-4C22-B3DA-88091AD0A467}"/>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93AAFDF-3BF6-4966-99C3-2071896760BE}"/>
              </a:ext>
            </a:extLst>
          </p:cNvPr>
          <p:cNvSpPr>
            <a:spLocks noGrp="1"/>
          </p:cNvSpPr>
          <p:nvPr>
            <p:ph type="dt" sz="half" idx="10"/>
          </p:nvPr>
        </p:nvSpPr>
        <p:spPr/>
        <p:txBody>
          <a:bodyPr/>
          <a:lstStyle/>
          <a:p>
            <a:fld id="{3C98898D-DD4A-4929-A8B6-C2FF7E5B7196}" type="datetimeFigureOut">
              <a:rPr lang="en-SG" smtClean="0"/>
              <a:t>7/9/2020</a:t>
            </a:fld>
            <a:endParaRPr lang="en-SG"/>
          </a:p>
        </p:txBody>
      </p:sp>
      <p:sp>
        <p:nvSpPr>
          <p:cNvPr id="5" name="Footer Placeholder 4">
            <a:extLst>
              <a:ext uri="{FF2B5EF4-FFF2-40B4-BE49-F238E27FC236}">
                <a16:creationId xmlns:a16="http://schemas.microsoft.com/office/drawing/2014/main" id="{61357EC6-5EA7-421A-8777-61EC6F84EF7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F3EC8C0-FF95-400E-9DD1-4E31AEFDB600}"/>
              </a:ext>
            </a:extLst>
          </p:cNvPr>
          <p:cNvSpPr>
            <a:spLocks noGrp="1"/>
          </p:cNvSpPr>
          <p:nvPr>
            <p:ph type="sldNum" sz="quarter" idx="12"/>
          </p:nvPr>
        </p:nvSpPr>
        <p:spPr/>
        <p:txBody>
          <a:bodyPr/>
          <a:lstStyle/>
          <a:p>
            <a:fld id="{2098D244-5C85-429E-B04A-CCE584396140}" type="slidenum">
              <a:rPr lang="en-SG" smtClean="0"/>
              <a:t>‹#›</a:t>
            </a:fld>
            <a:endParaRPr lang="en-SG"/>
          </a:p>
        </p:txBody>
      </p:sp>
    </p:spTree>
    <p:extLst>
      <p:ext uri="{BB962C8B-B14F-4D97-AF65-F5344CB8AC3E}">
        <p14:creationId xmlns:p14="http://schemas.microsoft.com/office/powerpoint/2010/main" val="429159236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714376" y="642938"/>
            <a:ext cx="3857625" cy="3857625"/>
          </a:xfrm>
          <a:prstGeom prst="ellipse">
            <a:avLst/>
          </a:prstGeom>
          <a:pattFill prst="pct5">
            <a:fgClr>
              <a:schemeClr val="bg1">
                <a:lumMod val="75000"/>
              </a:schemeClr>
            </a:fgClr>
            <a:bgClr>
              <a:schemeClr val="bg1"/>
            </a:bgClr>
          </a:pattFill>
        </p:spPr>
        <p:txBody>
          <a:bodyPr anchor="ctr"/>
          <a:lstStyle>
            <a:lvl1pPr algn="ctr">
              <a:defRPr sz="675"/>
            </a:lvl1pPr>
          </a:lstStyle>
          <a:p>
            <a:r>
              <a:rPr lang="en-US"/>
              <a:t>Drag and Drop image</a:t>
            </a:r>
          </a:p>
        </p:txBody>
      </p:sp>
    </p:spTree>
    <p:extLst>
      <p:ext uri="{BB962C8B-B14F-4D97-AF65-F5344CB8AC3E}">
        <p14:creationId xmlns:p14="http://schemas.microsoft.com/office/powerpoint/2010/main" val="1575723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esis II">
  <p:cSld name="Thesis II">
    <p:spTree>
      <p:nvGrpSpPr>
        <p:cNvPr id="1" name="Shape 91"/>
        <p:cNvGrpSpPr/>
        <p:nvPr/>
      </p:nvGrpSpPr>
      <p:grpSpPr>
        <a:xfrm>
          <a:off x="0" y="0"/>
          <a:ext cx="0" cy="0"/>
          <a:chOff x="0" y="0"/>
          <a:chExt cx="0" cy="0"/>
        </a:xfrm>
      </p:grpSpPr>
      <p:sp>
        <p:nvSpPr>
          <p:cNvPr id="92" name="Google Shape;92;p26"/>
          <p:cNvSpPr txBox="1">
            <a:spLocks noGrp="1"/>
          </p:cNvSpPr>
          <p:nvPr>
            <p:ph type="body" idx="1"/>
          </p:nvPr>
        </p:nvSpPr>
        <p:spPr>
          <a:xfrm>
            <a:off x="252000" y="4709199"/>
            <a:ext cx="8640000" cy="161359"/>
          </a:xfrm>
          <a:prstGeom prst="rect">
            <a:avLst/>
          </a:prstGeom>
          <a:noFill/>
          <a:ln>
            <a:noFill/>
          </a:ln>
        </p:spPr>
        <p:txBody>
          <a:bodyPr spcFirstLastPara="1" wrap="square" lIns="0" tIns="0" rIns="0" bIns="0" anchor="b" anchorCtr="0">
            <a:noAutofit/>
          </a:bodyPr>
          <a:lstStyle>
            <a:lvl1pPr marL="342891" lvl="0" indent="-171445" algn="l">
              <a:lnSpc>
                <a:spcPct val="100000"/>
              </a:lnSpc>
              <a:spcBef>
                <a:spcPts val="0"/>
              </a:spcBef>
              <a:spcAft>
                <a:spcPts val="0"/>
              </a:spcAft>
              <a:buClr>
                <a:srgbClr val="757070"/>
              </a:buClr>
              <a:buSzPts val="1000"/>
              <a:buNone/>
              <a:defRPr sz="750" b="0" i="0">
                <a:solidFill>
                  <a:srgbClr val="757070"/>
                </a:solidFill>
                <a:latin typeface="Calibri"/>
                <a:ea typeface="Calibri"/>
                <a:cs typeface="Calibri"/>
                <a:sym typeface="Calibri"/>
              </a:defRPr>
            </a:lvl1pPr>
            <a:lvl2pPr marL="685782" lvl="1" indent="-226689" algn="l">
              <a:lnSpc>
                <a:spcPct val="90000"/>
              </a:lnSpc>
              <a:spcBef>
                <a:spcPts val="375"/>
              </a:spcBef>
              <a:spcAft>
                <a:spcPts val="0"/>
              </a:spcAft>
              <a:buClr>
                <a:schemeClr val="dk1"/>
              </a:buClr>
              <a:buSzPts val="1160"/>
              <a:buChar char="•"/>
              <a:defRPr sz="870" b="1" i="0">
                <a:solidFill>
                  <a:schemeClr val="dk1"/>
                </a:solidFill>
                <a:latin typeface="Arial"/>
                <a:ea typeface="Arial"/>
                <a:cs typeface="Arial"/>
                <a:sym typeface="Arial"/>
              </a:defRPr>
            </a:lvl2pPr>
            <a:lvl3pPr marL="1028673" lvl="2" indent="-226689" algn="l">
              <a:lnSpc>
                <a:spcPct val="90000"/>
              </a:lnSpc>
              <a:spcBef>
                <a:spcPts val="375"/>
              </a:spcBef>
              <a:spcAft>
                <a:spcPts val="0"/>
              </a:spcAft>
              <a:buClr>
                <a:schemeClr val="dk1"/>
              </a:buClr>
              <a:buSzPts val="1160"/>
              <a:buChar char="•"/>
              <a:defRPr sz="870" b="1" i="0">
                <a:solidFill>
                  <a:schemeClr val="dk1"/>
                </a:solidFill>
                <a:latin typeface="Arial"/>
                <a:ea typeface="Arial"/>
                <a:cs typeface="Arial"/>
                <a:sym typeface="Arial"/>
              </a:defRPr>
            </a:lvl3pPr>
            <a:lvl4pPr marL="1371563" lvl="3" indent="-226689" algn="l">
              <a:lnSpc>
                <a:spcPct val="90000"/>
              </a:lnSpc>
              <a:spcBef>
                <a:spcPts val="375"/>
              </a:spcBef>
              <a:spcAft>
                <a:spcPts val="0"/>
              </a:spcAft>
              <a:buClr>
                <a:schemeClr val="dk1"/>
              </a:buClr>
              <a:buSzPts val="1160"/>
              <a:buChar char="•"/>
              <a:defRPr sz="870" b="1" i="0">
                <a:solidFill>
                  <a:schemeClr val="dk1"/>
                </a:solidFill>
                <a:latin typeface="Arial"/>
                <a:ea typeface="Arial"/>
                <a:cs typeface="Arial"/>
                <a:sym typeface="Arial"/>
              </a:defRPr>
            </a:lvl4pPr>
            <a:lvl5pPr marL="1714454" lvl="4" indent="-226689" algn="l">
              <a:lnSpc>
                <a:spcPct val="90000"/>
              </a:lnSpc>
              <a:spcBef>
                <a:spcPts val="375"/>
              </a:spcBef>
              <a:spcAft>
                <a:spcPts val="0"/>
              </a:spcAft>
              <a:buClr>
                <a:schemeClr val="dk1"/>
              </a:buClr>
              <a:buSzPts val="1160"/>
              <a:buChar char="•"/>
              <a:defRPr sz="870" b="1" i="0">
                <a:solidFill>
                  <a:schemeClr val="dk1"/>
                </a:solidFill>
                <a:latin typeface="Arial"/>
                <a:ea typeface="Arial"/>
                <a:cs typeface="Arial"/>
                <a:sym typeface="Arial"/>
              </a:defRPr>
            </a:lvl5pPr>
            <a:lvl6pPr marL="2057345" lvl="5" indent="-257168" algn="l">
              <a:lnSpc>
                <a:spcPct val="90000"/>
              </a:lnSpc>
              <a:spcBef>
                <a:spcPts val="375"/>
              </a:spcBef>
              <a:spcAft>
                <a:spcPts val="0"/>
              </a:spcAft>
              <a:buClr>
                <a:schemeClr val="dk1"/>
              </a:buClr>
              <a:buSzPts val="1800"/>
              <a:buChar char="•"/>
              <a:defRPr/>
            </a:lvl6pPr>
            <a:lvl7pPr marL="2400236" lvl="6" indent="-257168" algn="l">
              <a:lnSpc>
                <a:spcPct val="90000"/>
              </a:lnSpc>
              <a:spcBef>
                <a:spcPts val="375"/>
              </a:spcBef>
              <a:spcAft>
                <a:spcPts val="0"/>
              </a:spcAft>
              <a:buClr>
                <a:schemeClr val="dk1"/>
              </a:buClr>
              <a:buSzPts val="1800"/>
              <a:buChar char="•"/>
              <a:defRPr/>
            </a:lvl7pPr>
            <a:lvl8pPr marL="2743127" lvl="7" indent="-257168" algn="l">
              <a:lnSpc>
                <a:spcPct val="90000"/>
              </a:lnSpc>
              <a:spcBef>
                <a:spcPts val="375"/>
              </a:spcBef>
              <a:spcAft>
                <a:spcPts val="0"/>
              </a:spcAft>
              <a:buClr>
                <a:schemeClr val="dk1"/>
              </a:buClr>
              <a:buSzPts val="1800"/>
              <a:buChar char="•"/>
              <a:defRPr/>
            </a:lvl8pPr>
            <a:lvl9pPr marL="3086018" lvl="8" indent="-257168" algn="l">
              <a:lnSpc>
                <a:spcPct val="90000"/>
              </a:lnSpc>
              <a:spcBef>
                <a:spcPts val="375"/>
              </a:spcBef>
              <a:spcAft>
                <a:spcPts val="0"/>
              </a:spcAft>
              <a:buClr>
                <a:schemeClr val="dk1"/>
              </a:buClr>
              <a:buSzPts val="1800"/>
              <a:buChar char="•"/>
              <a:defRPr/>
            </a:lvl9pPr>
          </a:lstStyle>
          <a:p>
            <a:endParaRPr/>
          </a:p>
        </p:txBody>
      </p:sp>
      <p:sp>
        <p:nvSpPr>
          <p:cNvPr id="107" name="Google Shape;107;p26"/>
          <p:cNvSpPr txBox="1">
            <a:spLocks noGrp="1"/>
          </p:cNvSpPr>
          <p:nvPr>
            <p:ph type="title"/>
          </p:nvPr>
        </p:nvSpPr>
        <p:spPr>
          <a:xfrm>
            <a:off x="243747" y="214917"/>
            <a:ext cx="8649430" cy="25159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400"/>
              <a:buFont typeface="Arial"/>
              <a:buNone/>
              <a:defRPr sz="18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26"/>
          <p:cNvSpPr txBox="1">
            <a:spLocks noGrp="1"/>
          </p:cNvSpPr>
          <p:nvPr>
            <p:ph type="body" idx="2"/>
          </p:nvPr>
        </p:nvSpPr>
        <p:spPr>
          <a:xfrm>
            <a:off x="243747" y="471438"/>
            <a:ext cx="8649430" cy="182353"/>
          </a:xfrm>
          <a:prstGeom prst="rect">
            <a:avLst/>
          </a:prstGeom>
          <a:noFill/>
          <a:ln>
            <a:noFill/>
          </a:ln>
        </p:spPr>
        <p:txBody>
          <a:bodyPr spcFirstLastPara="1" wrap="square" lIns="91425" tIns="45700" rIns="91425" bIns="45700" anchor="t" anchorCtr="0">
            <a:noAutofit/>
          </a:bodyPr>
          <a:lstStyle>
            <a:lvl1pPr marL="342891" lvl="0" indent="-171445" algn="l">
              <a:lnSpc>
                <a:spcPct val="90000"/>
              </a:lnSpc>
              <a:spcBef>
                <a:spcPts val="750"/>
              </a:spcBef>
              <a:spcAft>
                <a:spcPts val="0"/>
              </a:spcAft>
              <a:buClr>
                <a:schemeClr val="dk1"/>
              </a:buClr>
              <a:buSzPts val="1400"/>
              <a:buFont typeface="Arial"/>
              <a:buNone/>
              <a:defRPr sz="1050">
                <a:latin typeface="Calibri"/>
                <a:ea typeface="Calibri"/>
                <a:cs typeface="Calibri"/>
                <a:sym typeface="Calibri"/>
              </a:defRPr>
            </a:lvl1pPr>
            <a:lvl2pPr marL="685782" lvl="1" indent="-257168" algn="l">
              <a:lnSpc>
                <a:spcPct val="90000"/>
              </a:lnSpc>
              <a:spcBef>
                <a:spcPts val="375"/>
              </a:spcBef>
              <a:spcAft>
                <a:spcPts val="0"/>
              </a:spcAft>
              <a:buClr>
                <a:schemeClr val="dk1"/>
              </a:buClr>
              <a:buSzPts val="1800"/>
              <a:buChar char="•"/>
              <a:defRPr/>
            </a:lvl2pPr>
            <a:lvl3pPr marL="1028673" lvl="2" indent="-257168" algn="l">
              <a:lnSpc>
                <a:spcPct val="90000"/>
              </a:lnSpc>
              <a:spcBef>
                <a:spcPts val="375"/>
              </a:spcBef>
              <a:spcAft>
                <a:spcPts val="0"/>
              </a:spcAft>
              <a:buClr>
                <a:schemeClr val="dk1"/>
              </a:buClr>
              <a:buSzPts val="1800"/>
              <a:buChar char="•"/>
              <a:defRPr/>
            </a:lvl3pPr>
            <a:lvl4pPr marL="1371563" lvl="3" indent="-257168" algn="l">
              <a:lnSpc>
                <a:spcPct val="90000"/>
              </a:lnSpc>
              <a:spcBef>
                <a:spcPts val="375"/>
              </a:spcBef>
              <a:spcAft>
                <a:spcPts val="0"/>
              </a:spcAft>
              <a:buClr>
                <a:schemeClr val="dk1"/>
              </a:buClr>
              <a:buSzPts val="1800"/>
              <a:buChar char="•"/>
              <a:defRPr/>
            </a:lvl4pPr>
            <a:lvl5pPr marL="1714454" lvl="4" indent="-257168" algn="l">
              <a:lnSpc>
                <a:spcPct val="90000"/>
              </a:lnSpc>
              <a:spcBef>
                <a:spcPts val="375"/>
              </a:spcBef>
              <a:spcAft>
                <a:spcPts val="0"/>
              </a:spcAft>
              <a:buClr>
                <a:schemeClr val="dk1"/>
              </a:buClr>
              <a:buSzPts val="1800"/>
              <a:buChar char="•"/>
              <a:defRPr/>
            </a:lvl5pPr>
            <a:lvl6pPr marL="2057345" lvl="5" indent="-257168" algn="l">
              <a:lnSpc>
                <a:spcPct val="90000"/>
              </a:lnSpc>
              <a:spcBef>
                <a:spcPts val="375"/>
              </a:spcBef>
              <a:spcAft>
                <a:spcPts val="0"/>
              </a:spcAft>
              <a:buClr>
                <a:schemeClr val="dk1"/>
              </a:buClr>
              <a:buSzPts val="1800"/>
              <a:buChar char="•"/>
              <a:defRPr/>
            </a:lvl6pPr>
            <a:lvl7pPr marL="2400236" lvl="6" indent="-257168" algn="l">
              <a:lnSpc>
                <a:spcPct val="90000"/>
              </a:lnSpc>
              <a:spcBef>
                <a:spcPts val="375"/>
              </a:spcBef>
              <a:spcAft>
                <a:spcPts val="0"/>
              </a:spcAft>
              <a:buClr>
                <a:schemeClr val="dk1"/>
              </a:buClr>
              <a:buSzPts val="1800"/>
              <a:buChar char="•"/>
              <a:defRPr/>
            </a:lvl7pPr>
            <a:lvl8pPr marL="2743127" lvl="7" indent="-257168" algn="l">
              <a:lnSpc>
                <a:spcPct val="90000"/>
              </a:lnSpc>
              <a:spcBef>
                <a:spcPts val="375"/>
              </a:spcBef>
              <a:spcAft>
                <a:spcPts val="0"/>
              </a:spcAft>
              <a:buClr>
                <a:schemeClr val="dk1"/>
              </a:buClr>
              <a:buSzPts val="1800"/>
              <a:buChar char="•"/>
              <a:defRPr/>
            </a:lvl8pPr>
            <a:lvl9pPr marL="3086018" lvl="8" indent="-257168"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0382631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2001516" y="3"/>
            <a:ext cx="6173725" cy="4376804"/>
          </a:xfrm>
          <a:custGeom>
            <a:avLst/>
            <a:gdLst>
              <a:gd name="connsiteX0" fmla="*/ 0 w 8231633"/>
              <a:gd name="connsiteY0" fmla="*/ 0 h 5835739"/>
              <a:gd name="connsiteX1" fmla="*/ 4791789 w 8231633"/>
              <a:gd name="connsiteY1" fmla="*/ 0 h 5835739"/>
              <a:gd name="connsiteX2" fmla="*/ 8231633 w 8231633"/>
              <a:gd name="connsiteY2" fmla="*/ 3439845 h 5835739"/>
              <a:gd name="connsiteX3" fmla="*/ 5835739 w 8231633"/>
              <a:gd name="connsiteY3" fmla="*/ 5835739 h 5835739"/>
            </a:gdLst>
            <a:ahLst/>
            <a:cxnLst>
              <a:cxn ang="0">
                <a:pos x="connsiteX0" y="connsiteY0"/>
              </a:cxn>
              <a:cxn ang="0">
                <a:pos x="connsiteX1" y="connsiteY1"/>
              </a:cxn>
              <a:cxn ang="0">
                <a:pos x="connsiteX2" y="connsiteY2"/>
              </a:cxn>
              <a:cxn ang="0">
                <a:pos x="connsiteX3" y="connsiteY3"/>
              </a:cxn>
            </a:cxnLst>
            <a:rect l="l" t="t" r="r" b="b"/>
            <a:pathLst>
              <a:path w="8231633" h="5835739">
                <a:moveTo>
                  <a:pt x="0" y="0"/>
                </a:moveTo>
                <a:lnTo>
                  <a:pt x="4791789" y="0"/>
                </a:lnTo>
                <a:lnTo>
                  <a:pt x="8231633" y="3439845"/>
                </a:lnTo>
                <a:lnTo>
                  <a:pt x="5835739" y="5835739"/>
                </a:lnTo>
                <a:close/>
              </a:path>
            </a:pathLst>
          </a:custGeom>
          <a:pattFill prst="pct5">
            <a:fgClr>
              <a:schemeClr val="bg1">
                <a:lumMod val="75000"/>
              </a:schemeClr>
            </a:fgClr>
            <a:bgClr>
              <a:schemeClr val="bg1"/>
            </a:bgClr>
          </a:pattFill>
        </p:spPr>
        <p:txBody>
          <a:bodyPr wrap="square" anchor="ctr">
            <a:noAutofit/>
          </a:bodyPr>
          <a:lstStyle>
            <a:lvl1pPr algn="ctr">
              <a:defRPr sz="675"/>
            </a:lvl1pPr>
          </a:lstStyle>
          <a:p>
            <a:r>
              <a:rPr lang="en-US"/>
              <a:t>Drag and Drop image</a:t>
            </a:r>
          </a:p>
        </p:txBody>
      </p:sp>
      <p:sp>
        <p:nvSpPr>
          <p:cNvPr id="21" name="Picture Placeholder 20"/>
          <p:cNvSpPr>
            <a:spLocks noGrp="1"/>
          </p:cNvSpPr>
          <p:nvPr>
            <p:ph type="pic" sz="quarter" idx="12" hasCustomPrompt="1"/>
          </p:nvPr>
        </p:nvSpPr>
        <p:spPr>
          <a:xfrm>
            <a:off x="6129091" y="1"/>
            <a:ext cx="3014912" cy="3047155"/>
          </a:xfrm>
          <a:custGeom>
            <a:avLst/>
            <a:gdLst>
              <a:gd name="connsiteX0" fmla="*/ 4019882 w 4019883"/>
              <a:gd name="connsiteY0" fmla="*/ 2818042 h 4062873"/>
              <a:gd name="connsiteX1" fmla="*/ 4019882 w 4019883"/>
              <a:gd name="connsiteY1" fmla="*/ 4062873 h 4062873"/>
              <a:gd name="connsiteX2" fmla="*/ 3397466 w 4019883"/>
              <a:gd name="connsiteY2" fmla="*/ 3440458 h 4062873"/>
              <a:gd name="connsiteX3" fmla="*/ 0 w 4019883"/>
              <a:gd name="connsiteY3" fmla="*/ 0 h 4062873"/>
              <a:gd name="connsiteX4" fmla="*/ 4019883 w 4019883"/>
              <a:gd name="connsiteY4" fmla="*/ 0 h 4062873"/>
              <a:gd name="connsiteX5" fmla="*/ 4019883 w 4019883"/>
              <a:gd name="connsiteY5" fmla="*/ 2131129 h 4062873"/>
              <a:gd name="connsiteX6" fmla="*/ 3075506 w 4019883"/>
              <a:gd name="connsiteY6" fmla="*/ 3075506 h 406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9883" h="4062873">
                <a:moveTo>
                  <a:pt x="4019882" y="2818042"/>
                </a:moveTo>
                <a:lnTo>
                  <a:pt x="4019882" y="4062873"/>
                </a:lnTo>
                <a:lnTo>
                  <a:pt x="3397466" y="3440458"/>
                </a:lnTo>
                <a:close/>
                <a:moveTo>
                  <a:pt x="0" y="0"/>
                </a:moveTo>
                <a:lnTo>
                  <a:pt x="4019883" y="0"/>
                </a:lnTo>
                <a:lnTo>
                  <a:pt x="4019883" y="2131129"/>
                </a:lnTo>
                <a:lnTo>
                  <a:pt x="3075506" y="3075506"/>
                </a:lnTo>
                <a:close/>
              </a:path>
            </a:pathLst>
          </a:custGeom>
          <a:pattFill prst="pct5">
            <a:fgClr>
              <a:schemeClr val="bg1">
                <a:lumMod val="75000"/>
              </a:schemeClr>
            </a:fgClr>
            <a:bgClr>
              <a:schemeClr val="bg1"/>
            </a:bgClr>
          </a:pattFill>
        </p:spPr>
        <p:txBody>
          <a:bodyPr wrap="square" anchor="ctr">
            <a:noAutofit/>
          </a:bodyPr>
          <a:lstStyle>
            <a:lvl1pPr algn="ctr">
              <a:defRPr sz="675"/>
            </a:lvl1pPr>
          </a:lstStyle>
          <a:p>
            <a:r>
              <a:rPr lang="en-US"/>
              <a:t>Drag and Drop image</a:t>
            </a:r>
          </a:p>
        </p:txBody>
      </p:sp>
      <p:sp>
        <p:nvSpPr>
          <p:cNvPr id="20" name="Picture Placeholder 19"/>
          <p:cNvSpPr>
            <a:spLocks noGrp="1"/>
          </p:cNvSpPr>
          <p:nvPr>
            <p:ph type="pic" sz="quarter" idx="13" hasCustomPrompt="1"/>
          </p:nvPr>
        </p:nvSpPr>
        <p:spPr>
          <a:xfrm>
            <a:off x="6639257" y="2832459"/>
            <a:ext cx="2504746" cy="2311043"/>
          </a:xfrm>
          <a:custGeom>
            <a:avLst/>
            <a:gdLst>
              <a:gd name="connsiteX0" fmla="*/ 2395894 w 3339661"/>
              <a:gd name="connsiteY0" fmla="*/ 0 h 3081391"/>
              <a:gd name="connsiteX1" fmla="*/ 3339661 w 3339661"/>
              <a:gd name="connsiteY1" fmla="*/ 943767 h 3081391"/>
              <a:gd name="connsiteX2" fmla="*/ 3339661 w 3339661"/>
              <a:gd name="connsiteY2" fmla="*/ 3081391 h 3081391"/>
              <a:gd name="connsiteX3" fmla="*/ 685497 w 3339661"/>
              <a:gd name="connsiteY3" fmla="*/ 3081391 h 3081391"/>
              <a:gd name="connsiteX4" fmla="*/ 0 w 3339661"/>
              <a:gd name="connsiteY4" fmla="*/ 2395894 h 308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9661" h="3081391">
                <a:moveTo>
                  <a:pt x="2395894" y="0"/>
                </a:moveTo>
                <a:lnTo>
                  <a:pt x="3339661" y="943767"/>
                </a:lnTo>
                <a:lnTo>
                  <a:pt x="3339661" y="3081391"/>
                </a:lnTo>
                <a:lnTo>
                  <a:pt x="685497" y="3081391"/>
                </a:lnTo>
                <a:lnTo>
                  <a:pt x="0" y="2395894"/>
                </a:lnTo>
                <a:close/>
              </a:path>
            </a:pathLst>
          </a:custGeom>
          <a:pattFill prst="pct5">
            <a:fgClr>
              <a:schemeClr val="bg1">
                <a:lumMod val="75000"/>
              </a:schemeClr>
            </a:fgClr>
            <a:bgClr>
              <a:schemeClr val="bg1"/>
            </a:bgClr>
          </a:pattFill>
        </p:spPr>
        <p:txBody>
          <a:bodyPr wrap="square" anchor="ctr">
            <a:noAutofit/>
          </a:bodyPr>
          <a:lstStyle>
            <a:lvl1pPr algn="ctr">
              <a:defRPr sz="675"/>
            </a:lvl1pPr>
          </a:lstStyle>
          <a:p>
            <a:r>
              <a:rPr lang="en-US"/>
              <a:t>Drag and Drop image</a:t>
            </a:r>
          </a:p>
        </p:txBody>
      </p:sp>
    </p:spTree>
    <p:extLst>
      <p:ext uri="{BB962C8B-B14F-4D97-AF65-F5344CB8AC3E}">
        <p14:creationId xmlns:p14="http://schemas.microsoft.com/office/powerpoint/2010/main" val="3871039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631373" y="0"/>
            <a:ext cx="7906453" cy="3953226"/>
          </a:xfrm>
          <a:custGeom>
            <a:avLst/>
            <a:gdLst>
              <a:gd name="connsiteX0" fmla="*/ 0 w 10541937"/>
              <a:gd name="connsiteY0" fmla="*/ 0 h 5270968"/>
              <a:gd name="connsiteX1" fmla="*/ 10541937 w 10541937"/>
              <a:gd name="connsiteY1" fmla="*/ 0 h 5270968"/>
              <a:gd name="connsiteX2" fmla="*/ 5270969 w 10541937"/>
              <a:gd name="connsiteY2" fmla="*/ 5270968 h 5270968"/>
            </a:gdLst>
            <a:ahLst/>
            <a:cxnLst>
              <a:cxn ang="0">
                <a:pos x="connsiteX0" y="connsiteY0"/>
              </a:cxn>
              <a:cxn ang="0">
                <a:pos x="connsiteX1" y="connsiteY1"/>
              </a:cxn>
              <a:cxn ang="0">
                <a:pos x="connsiteX2" y="connsiteY2"/>
              </a:cxn>
            </a:cxnLst>
            <a:rect l="l" t="t" r="r" b="b"/>
            <a:pathLst>
              <a:path w="10541937" h="5270968">
                <a:moveTo>
                  <a:pt x="0" y="0"/>
                </a:moveTo>
                <a:lnTo>
                  <a:pt x="10541937" y="0"/>
                </a:lnTo>
                <a:lnTo>
                  <a:pt x="5270969" y="5270968"/>
                </a:lnTo>
                <a:close/>
              </a:path>
            </a:pathLst>
          </a:custGeom>
          <a:pattFill prst="pct5">
            <a:fgClr>
              <a:schemeClr val="bg1">
                <a:lumMod val="75000"/>
              </a:schemeClr>
            </a:fgClr>
            <a:bgClr>
              <a:schemeClr val="bg1"/>
            </a:bgClr>
          </a:pattFill>
        </p:spPr>
        <p:txBody>
          <a:bodyPr wrap="square" anchor="ctr">
            <a:noAutofit/>
          </a:bodyPr>
          <a:lstStyle>
            <a:lvl1pPr algn="ctr">
              <a:defRPr sz="675"/>
            </a:lvl1pPr>
          </a:lstStyle>
          <a:p>
            <a:r>
              <a:rPr lang="en-US"/>
              <a:t>Drag and Drop image</a:t>
            </a:r>
          </a:p>
        </p:txBody>
      </p:sp>
      <p:sp>
        <p:nvSpPr>
          <p:cNvPr id="9" name="Picture Placeholder 8"/>
          <p:cNvSpPr>
            <a:spLocks noGrp="1"/>
          </p:cNvSpPr>
          <p:nvPr>
            <p:ph type="pic" sz="quarter" idx="11" hasCustomPrompt="1"/>
          </p:nvPr>
        </p:nvSpPr>
        <p:spPr>
          <a:xfrm>
            <a:off x="3942251" y="2571750"/>
            <a:ext cx="5143500" cy="2571750"/>
          </a:xfrm>
          <a:custGeom>
            <a:avLst/>
            <a:gdLst>
              <a:gd name="connsiteX0" fmla="*/ 3429000 w 6858000"/>
              <a:gd name="connsiteY0" fmla="*/ 0 h 3429000"/>
              <a:gd name="connsiteX1" fmla="*/ 6858000 w 6858000"/>
              <a:gd name="connsiteY1" fmla="*/ 3429000 h 3429000"/>
              <a:gd name="connsiteX2" fmla="*/ 0 w 6858000"/>
              <a:gd name="connsiteY2" fmla="*/ 3429000 h 3429000"/>
            </a:gdLst>
            <a:ahLst/>
            <a:cxnLst>
              <a:cxn ang="0">
                <a:pos x="connsiteX0" y="connsiteY0"/>
              </a:cxn>
              <a:cxn ang="0">
                <a:pos x="connsiteX1" y="connsiteY1"/>
              </a:cxn>
              <a:cxn ang="0">
                <a:pos x="connsiteX2" y="connsiteY2"/>
              </a:cxn>
            </a:cxnLst>
            <a:rect l="l" t="t" r="r" b="b"/>
            <a:pathLst>
              <a:path w="6858000" h="3429000">
                <a:moveTo>
                  <a:pt x="3429000" y="0"/>
                </a:moveTo>
                <a:lnTo>
                  <a:pt x="6858000" y="3429000"/>
                </a:lnTo>
                <a:lnTo>
                  <a:pt x="0" y="3429000"/>
                </a:lnTo>
                <a:close/>
              </a:path>
            </a:pathLst>
          </a:custGeom>
          <a:pattFill prst="pct5">
            <a:fgClr>
              <a:schemeClr val="bg1">
                <a:lumMod val="75000"/>
              </a:schemeClr>
            </a:fgClr>
            <a:bgClr>
              <a:schemeClr val="bg1"/>
            </a:bgClr>
          </a:pattFill>
        </p:spPr>
        <p:txBody>
          <a:bodyPr wrap="square" anchor="ctr">
            <a:noAutofit/>
          </a:bodyPr>
          <a:lstStyle>
            <a:lvl1pPr algn="ctr">
              <a:defRPr sz="675"/>
            </a:lvl1pPr>
          </a:lstStyle>
          <a:p>
            <a:r>
              <a:rPr lang="en-US"/>
              <a:t>Drag and Drop image</a:t>
            </a:r>
          </a:p>
        </p:txBody>
      </p:sp>
    </p:spTree>
    <p:extLst>
      <p:ext uri="{BB962C8B-B14F-4D97-AF65-F5344CB8AC3E}">
        <p14:creationId xmlns:p14="http://schemas.microsoft.com/office/powerpoint/2010/main" val="2875669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714376" y="642938"/>
            <a:ext cx="3857625" cy="3857625"/>
          </a:xfrm>
          <a:prstGeom prst="ellipse">
            <a:avLst/>
          </a:prstGeom>
          <a:pattFill prst="pct5">
            <a:fgClr>
              <a:schemeClr val="bg1">
                <a:lumMod val="75000"/>
              </a:schemeClr>
            </a:fgClr>
            <a:bgClr>
              <a:schemeClr val="bg1"/>
            </a:bgClr>
          </a:pattFill>
        </p:spPr>
        <p:txBody>
          <a:bodyPr anchor="ctr"/>
          <a:lstStyle>
            <a:lvl1pPr algn="ctr">
              <a:defRPr sz="675"/>
            </a:lvl1pPr>
          </a:lstStyle>
          <a:p>
            <a:r>
              <a:rPr lang="en-US"/>
              <a:t>Drag and Drop image</a:t>
            </a:r>
          </a:p>
        </p:txBody>
      </p:sp>
    </p:spTree>
    <p:extLst>
      <p:ext uri="{BB962C8B-B14F-4D97-AF65-F5344CB8AC3E}">
        <p14:creationId xmlns:p14="http://schemas.microsoft.com/office/powerpoint/2010/main" val="152357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631373" y="0"/>
            <a:ext cx="7906453" cy="3953226"/>
          </a:xfrm>
          <a:custGeom>
            <a:avLst/>
            <a:gdLst>
              <a:gd name="connsiteX0" fmla="*/ 0 w 10541937"/>
              <a:gd name="connsiteY0" fmla="*/ 0 h 5270968"/>
              <a:gd name="connsiteX1" fmla="*/ 10541937 w 10541937"/>
              <a:gd name="connsiteY1" fmla="*/ 0 h 5270968"/>
              <a:gd name="connsiteX2" fmla="*/ 5270969 w 10541937"/>
              <a:gd name="connsiteY2" fmla="*/ 5270968 h 5270968"/>
            </a:gdLst>
            <a:ahLst/>
            <a:cxnLst>
              <a:cxn ang="0">
                <a:pos x="connsiteX0" y="connsiteY0"/>
              </a:cxn>
              <a:cxn ang="0">
                <a:pos x="connsiteX1" y="connsiteY1"/>
              </a:cxn>
              <a:cxn ang="0">
                <a:pos x="connsiteX2" y="connsiteY2"/>
              </a:cxn>
            </a:cxnLst>
            <a:rect l="l" t="t" r="r" b="b"/>
            <a:pathLst>
              <a:path w="10541937" h="5270968">
                <a:moveTo>
                  <a:pt x="0" y="0"/>
                </a:moveTo>
                <a:lnTo>
                  <a:pt x="10541937" y="0"/>
                </a:lnTo>
                <a:lnTo>
                  <a:pt x="5270969" y="5270968"/>
                </a:lnTo>
                <a:close/>
              </a:path>
            </a:pathLst>
          </a:custGeom>
          <a:pattFill prst="pct5">
            <a:fgClr>
              <a:schemeClr val="bg1">
                <a:lumMod val="75000"/>
              </a:schemeClr>
            </a:fgClr>
            <a:bgClr>
              <a:schemeClr val="bg1"/>
            </a:bgClr>
          </a:pattFill>
        </p:spPr>
        <p:txBody>
          <a:bodyPr wrap="square" anchor="ctr">
            <a:noAutofit/>
          </a:bodyPr>
          <a:lstStyle>
            <a:lvl1pPr algn="ctr">
              <a:defRPr sz="675"/>
            </a:lvl1pPr>
          </a:lstStyle>
          <a:p>
            <a:r>
              <a:rPr lang="en-US"/>
              <a:t>Drag and Drop image</a:t>
            </a:r>
          </a:p>
        </p:txBody>
      </p:sp>
      <p:sp>
        <p:nvSpPr>
          <p:cNvPr id="9" name="Picture Placeholder 8"/>
          <p:cNvSpPr>
            <a:spLocks noGrp="1"/>
          </p:cNvSpPr>
          <p:nvPr>
            <p:ph type="pic" sz="quarter" idx="11" hasCustomPrompt="1"/>
          </p:nvPr>
        </p:nvSpPr>
        <p:spPr>
          <a:xfrm>
            <a:off x="3942251" y="2571750"/>
            <a:ext cx="5143500" cy="2571750"/>
          </a:xfrm>
          <a:custGeom>
            <a:avLst/>
            <a:gdLst>
              <a:gd name="connsiteX0" fmla="*/ 3429000 w 6858000"/>
              <a:gd name="connsiteY0" fmla="*/ 0 h 3429000"/>
              <a:gd name="connsiteX1" fmla="*/ 6858000 w 6858000"/>
              <a:gd name="connsiteY1" fmla="*/ 3429000 h 3429000"/>
              <a:gd name="connsiteX2" fmla="*/ 0 w 6858000"/>
              <a:gd name="connsiteY2" fmla="*/ 3429000 h 3429000"/>
            </a:gdLst>
            <a:ahLst/>
            <a:cxnLst>
              <a:cxn ang="0">
                <a:pos x="connsiteX0" y="connsiteY0"/>
              </a:cxn>
              <a:cxn ang="0">
                <a:pos x="connsiteX1" y="connsiteY1"/>
              </a:cxn>
              <a:cxn ang="0">
                <a:pos x="connsiteX2" y="connsiteY2"/>
              </a:cxn>
            </a:cxnLst>
            <a:rect l="l" t="t" r="r" b="b"/>
            <a:pathLst>
              <a:path w="6858000" h="3429000">
                <a:moveTo>
                  <a:pt x="3429000" y="0"/>
                </a:moveTo>
                <a:lnTo>
                  <a:pt x="6858000" y="3429000"/>
                </a:lnTo>
                <a:lnTo>
                  <a:pt x="0" y="3429000"/>
                </a:lnTo>
                <a:close/>
              </a:path>
            </a:pathLst>
          </a:custGeom>
          <a:pattFill prst="pct5">
            <a:fgClr>
              <a:schemeClr val="bg1">
                <a:lumMod val="75000"/>
              </a:schemeClr>
            </a:fgClr>
            <a:bgClr>
              <a:schemeClr val="bg1"/>
            </a:bgClr>
          </a:pattFill>
        </p:spPr>
        <p:txBody>
          <a:bodyPr wrap="square" anchor="ctr">
            <a:noAutofit/>
          </a:bodyPr>
          <a:lstStyle>
            <a:lvl1pPr algn="ctr">
              <a:defRPr sz="675"/>
            </a:lvl1pPr>
          </a:lstStyle>
          <a:p>
            <a:r>
              <a:rPr lang="en-US"/>
              <a:t>Drag and Drop image</a:t>
            </a:r>
          </a:p>
        </p:txBody>
      </p:sp>
    </p:spTree>
    <p:extLst>
      <p:ext uri="{BB962C8B-B14F-4D97-AF65-F5344CB8AC3E}">
        <p14:creationId xmlns:p14="http://schemas.microsoft.com/office/powerpoint/2010/main" val="6144000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2001516" y="3"/>
            <a:ext cx="6173725" cy="4376804"/>
          </a:xfrm>
          <a:custGeom>
            <a:avLst/>
            <a:gdLst>
              <a:gd name="connsiteX0" fmla="*/ 0 w 8231633"/>
              <a:gd name="connsiteY0" fmla="*/ 0 h 5835739"/>
              <a:gd name="connsiteX1" fmla="*/ 4791789 w 8231633"/>
              <a:gd name="connsiteY1" fmla="*/ 0 h 5835739"/>
              <a:gd name="connsiteX2" fmla="*/ 8231633 w 8231633"/>
              <a:gd name="connsiteY2" fmla="*/ 3439845 h 5835739"/>
              <a:gd name="connsiteX3" fmla="*/ 5835739 w 8231633"/>
              <a:gd name="connsiteY3" fmla="*/ 5835739 h 5835739"/>
            </a:gdLst>
            <a:ahLst/>
            <a:cxnLst>
              <a:cxn ang="0">
                <a:pos x="connsiteX0" y="connsiteY0"/>
              </a:cxn>
              <a:cxn ang="0">
                <a:pos x="connsiteX1" y="connsiteY1"/>
              </a:cxn>
              <a:cxn ang="0">
                <a:pos x="connsiteX2" y="connsiteY2"/>
              </a:cxn>
              <a:cxn ang="0">
                <a:pos x="connsiteX3" y="connsiteY3"/>
              </a:cxn>
            </a:cxnLst>
            <a:rect l="l" t="t" r="r" b="b"/>
            <a:pathLst>
              <a:path w="8231633" h="5835739">
                <a:moveTo>
                  <a:pt x="0" y="0"/>
                </a:moveTo>
                <a:lnTo>
                  <a:pt x="4791789" y="0"/>
                </a:lnTo>
                <a:lnTo>
                  <a:pt x="8231633" y="3439845"/>
                </a:lnTo>
                <a:lnTo>
                  <a:pt x="5835739" y="5835739"/>
                </a:lnTo>
                <a:close/>
              </a:path>
            </a:pathLst>
          </a:custGeom>
          <a:pattFill prst="pct5">
            <a:fgClr>
              <a:schemeClr val="bg1">
                <a:lumMod val="75000"/>
              </a:schemeClr>
            </a:fgClr>
            <a:bgClr>
              <a:schemeClr val="bg1"/>
            </a:bgClr>
          </a:pattFill>
        </p:spPr>
        <p:txBody>
          <a:bodyPr wrap="square" anchor="ctr">
            <a:noAutofit/>
          </a:bodyPr>
          <a:lstStyle>
            <a:lvl1pPr algn="ctr">
              <a:defRPr sz="675"/>
            </a:lvl1pPr>
          </a:lstStyle>
          <a:p>
            <a:r>
              <a:rPr lang="en-US"/>
              <a:t>Drag and Drop image</a:t>
            </a:r>
          </a:p>
        </p:txBody>
      </p:sp>
      <p:sp>
        <p:nvSpPr>
          <p:cNvPr id="21" name="Picture Placeholder 20"/>
          <p:cNvSpPr>
            <a:spLocks noGrp="1"/>
          </p:cNvSpPr>
          <p:nvPr>
            <p:ph type="pic" sz="quarter" idx="12" hasCustomPrompt="1"/>
          </p:nvPr>
        </p:nvSpPr>
        <p:spPr>
          <a:xfrm>
            <a:off x="6129091" y="1"/>
            <a:ext cx="3014912" cy="3047155"/>
          </a:xfrm>
          <a:custGeom>
            <a:avLst/>
            <a:gdLst>
              <a:gd name="connsiteX0" fmla="*/ 4019882 w 4019883"/>
              <a:gd name="connsiteY0" fmla="*/ 2818042 h 4062873"/>
              <a:gd name="connsiteX1" fmla="*/ 4019882 w 4019883"/>
              <a:gd name="connsiteY1" fmla="*/ 4062873 h 4062873"/>
              <a:gd name="connsiteX2" fmla="*/ 3397466 w 4019883"/>
              <a:gd name="connsiteY2" fmla="*/ 3440458 h 4062873"/>
              <a:gd name="connsiteX3" fmla="*/ 0 w 4019883"/>
              <a:gd name="connsiteY3" fmla="*/ 0 h 4062873"/>
              <a:gd name="connsiteX4" fmla="*/ 4019883 w 4019883"/>
              <a:gd name="connsiteY4" fmla="*/ 0 h 4062873"/>
              <a:gd name="connsiteX5" fmla="*/ 4019883 w 4019883"/>
              <a:gd name="connsiteY5" fmla="*/ 2131129 h 4062873"/>
              <a:gd name="connsiteX6" fmla="*/ 3075506 w 4019883"/>
              <a:gd name="connsiteY6" fmla="*/ 3075506 h 406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9883" h="4062873">
                <a:moveTo>
                  <a:pt x="4019882" y="2818042"/>
                </a:moveTo>
                <a:lnTo>
                  <a:pt x="4019882" y="4062873"/>
                </a:lnTo>
                <a:lnTo>
                  <a:pt x="3397466" y="3440458"/>
                </a:lnTo>
                <a:close/>
                <a:moveTo>
                  <a:pt x="0" y="0"/>
                </a:moveTo>
                <a:lnTo>
                  <a:pt x="4019883" y="0"/>
                </a:lnTo>
                <a:lnTo>
                  <a:pt x="4019883" y="2131129"/>
                </a:lnTo>
                <a:lnTo>
                  <a:pt x="3075506" y="3075506"/>
                </a:lnTo>
                <a:close/>
              </a:path>
            </a:pathLst>
          </a:custGeom>
          <a:pattFill prst="pct5">
            <a:fgClr>
              <a:schemeClr val="bg1">
                <a:lumMod val="75000"/>
              </a:schemeClr>
            </a:fgClr>
            <a:bgClr>
              <a:schemeClr val="bg1"/>
            </a:bgClr>
          </a:pattFill>
        </p:spPr>
        <p:txBody>
          <a:bodyPr wrap="square" anchor="ctr">
            <a:noAutofit/>
          </a:bodyPr>
          <a:lstStyle>
            <a:lvl1pPr algn="ctr">
              <a:defRPr sz="675"/>
            </a:lvl1pPr>
          </a:lstStyle>
          <a:p>
            <a:r>
              <a:rPr lang="en-US"/>
              <a:t>Drag and Drop image</a:t>
            </a:r>
          </a:p>
        </p:txBody>
      </p:sp>
      <p:sp>
        <p:nvSpPr>
          <p:cNvPr id="20" name="Picture Placeholder 19"/>
          <p:cNvSpPr>
            <a:spLocks noGrp="1"/>
          </p:cNvSpPr>
          <p:nvPr>
            <p:ph type="pic" sz="quarter" idx="13" hasCustomPrompt="1"/>
          </p:nvPr>
        </p:nvSpPr>
        <p:spPr>
          <a:xfrm>
            <a:off x="6639257" y="2832459"/>
            <a:ext cx="2504746" cy="2311043"/>
          </a:xfrm>
          <a:custGeom>
            <a:avLst/>
            <a:gdLst>
              <a:gd name="connsiteX0" fmla="*/ 2395894 w 3339661"/>
              <a:gd name="connsiteY0" fmla="*/ 0 h 3081391"/>
              <a:gd name="connsiteX1" fmla="*/ 3339661 w 3339661"/>
              <a:gd name="connsiteY1" fmla="*/ 943767 h 3081391"/>
              <a:gd name="connsiteX2" fmla="*/ 3339661 w 3339661"/>
              <a:gd name="connsiteY2" fmla="*/ 3081391 h 3081391"/>
              <a:gd name="connsiteX3" fmla="*/ 685497 w 3339661"/>
              <a:gd name="connsiteY3" fmla="*/ 3081391 h 3081391"/>
              <a:gd name="connsiteX4" fmla="*/ 0 w 3339661"/>
              <a:gd name="connsiteY4" fmla="*/ 2395894 h 308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9661" h="3081391">
                <a:moveTo>
                  <a:pt x="2395894" y="0"/>
                </a:moveTo>
                <a:lnTo>
                  <a:pt x="3339661" y="943767"/>
                </a:lnTo>
                <a:lnTo>
                  <a:pt x="3339661" y="3081391"/>
                </a:lnTo>
                <a:lnTo>
                  <a:pt x="685497" y="3081391"/>
                </a:lnTo>
                <a:lnTo>
                  <a:pt x="0" y="2395894"/>
                </a:lnTo>
                <a:close/>
              </a:path>
            </a:pathLst>
          </a:custGeom>
          <a:pattFill prst="pct5">
            <a:fgClr>
              <a:schemeClr val="bg1">
                <a:lumMod val="75000"/>
              </a:schemeClr>
            </a:fgClr>
            <a:bgClr>
              <a:schemeClr val="bg1"/>
            </a:bgClr>
          </a:pattFill>
        </p:spPr>
        <p:txBody>
          <a:bodyPr wrap="square" anchor="ctr">
            <a:noAutofit/>
          </a:bodyPr>
          <a:lstStyle>
            <a:lvl1pPr algn="ctr">
              <a:defRPr sz="675"/>
            </a:lvl1pPr>
          </a:lstStyle>
          <a:p>
            <a:r>
              <a:rPr lang="en-US"/>
              <a:t>Drag and Drop image</a:t>
            </a:r>
          </a:p>
        </p:txBody>
      </p:sp>
    </p:spTree>
    <p:extLst>
      <p:ext uri="{BB962C8B-B14F-4D97-AF65-F5344CB8AC3E}">
        <p14:creationId xmlns:p14="http://schemas.microsoft.com/office/powerpoint/2010/main" val="2057719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C4C5-6E62-4CD3-A93D-BBA06CCED895}"/>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27578B6-0FF0-49E9-B658-D7B4F38810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4C7E35D-BD80-4E58-A953-4EE15578785E}"/>
              </a:ext>
            </a:extLst>
          </p:cNvPr>
          <p:cNvSpPr>
            <a:spLocks noGrp="1"/>
          </p:cNvSpPr>
          <p:nvPr>
            <p:ph type="dt" sz="half" idx="10"/>
          </p:nvPr>
        </p:nvSpPr>
        <p:spPr/>
        <p:txBody>
          <a:bodyPr/>
          <a:lstStyle/>
          <a:p>
            <a:fld id="{3C98898D-DD4A-4929-A8B6-C2FF7E5B7196}" type="datetimeFigureOut">
              <a:rPr lang="en-SG" smtClean="0"/>
              <a:t>7/9/2020</a:t>
            </a:fld>
            <a:endParaRPr lang="en-SG"/>
          </a:p>
        </p:txBody>
      </p:sp>
      <p:sp>
        <p:nvSpPr>
          <p:cNvPr id="5" name="Footer Placeholder 4">
            <a:extLst>
              <a:ext uri="{FF2B5EF4-FFF2-40B4-BE49-F238E27FC236}">
                <a16:creationId xmlns:a16="http://schemas.microsoft.com/office/drawing/2014/main" id="{07ED83EF-57C0-448F-8BE9-3553B71349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23275EA-237D-4CD6-9432-2D8D17B27096}"/>
              </a:ext>
            </a:extLst>
          </p:cNvPr>
          <p:cNvSpPr>
            <a:spLocks noGrp="1"/>
          </p:cNvSpPr>
          <p:nvPr>
            <p:ph type="sldNum" sz="quarter" idx="12"/>
          </p:nvPr>
        </p:nvSpPr>
        <p:spPr/>
        <p:txBody>
          <a:bodyPr/>
          <a:lstStyle/>
          <a:p>
            <a:fld id="{2098D244-5C85-429E-B04A-CCE584396140}" type="slidenum">
              <a:rPr lang="en-SG" smtClean="0"/>
              <a:t>‹#›</a:t>
            </a:fld>
            <a:endParaRPr lang="en-SG"/>
          </a:p>
        </p:txBody>
      </p:sp>
    </p:spTree>
    <p:extLst>
      <p:ext uri="{BB962C8B-B14F-4D97-AF65-F5344CB8AC3E}">
        <p14:creationId xmlns:p14="http://schemas.microsoft.com/office/powerpoint/2010/main" val="9464336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1E33-C43D-43B0-AD32-1A842D3FD31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EE3B160-0E74-4FF3-8242-35597DAB807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DEAE89-C791-47E4-98FA-05252FF5B97E}"/>
              </a:ext>
            </a:extLst>
          </p:cNvPr>
          <p:cNvSpPr>
            <a:spLocks noGrp="1"/>
          </p:cNvSpPr>
          <p:nvPr>
            <p:ph type="dt" sz="half" idx="10"/>
          </p:nvPr>
        </p:nvSpPr>
        <p:spPr/>
        <p:txBody>
          <a:bodyPr/>
          <a:lstStyle/>
          <a:p>
            <a:fld id="{3C98898D-DD4A-4929-A8B6-C2FF7E5B7196}" type="datetimeFigureOut">
              <a:rPr lang="en-SG" smtClean="0"/>
              <a:t>7/9/2020</a:t>
            </a:fld>
            <a:endParaRPr lang="en-SG"/>
          </a:p>
        </p:txBody>
      </p:sp>
      <p:sp>
        <p:nvSpPr>
          <p:cNvPr id="5" name="Footer Placeholder 4">
            <a:extLst>
              <a:ext uri="{FF2B5EF4-FFF2-40B4-BE49-F238E27FC236}">
                <a16:creationId xmlns:a16="http://schemas.microsoft.com/office/drawing/2014/main" id="{5A77C54E-BB20-4F71-83A6-A1F7202723E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083437D-C7AF-4EFD-AB0D-96CBECA864FE}"/>
              </a:ext>
            </a:extLst>
          </p:cNvPr>
          <p:cNvSpPr>
            <a:spLocks noGrp="1"/>
          </p:cNvSpPr>
          <p:nvPr>
            <p:ph type="sldNum" sz="quarter" idx="12"/>
          </p:nvPr>
        </p:nvSpPr>
        <p:spPr/>
        <p:txBody>
          <a:bodyPr/>
          <a:lstStyle/>
          <a:p>
            <a:fld id="{2098D244-5C85-429E-B04A-CCE584396140}" type="slidenum">
              <a:rPr lang="en-SG" smtClean="0"/>
              <a:t>‹#›</a:t>
            </a:fld>
            <a:endParaRPr lang="en-SG"/>
          </a:p>
        </p:txBody>
      </p:sp>
    </p:spTree>
    <p:extLst>
      <p:ext uri="{BB962C8B-B14F-4D97-AF65-F5344CB8AC3E}">
        <p14:creationId xmlns:p14="http://schemas.microsoft.com/office/powerpoint/2010/main" val="376552746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195B-D6A2-478A-852C-5E5E3879575D}"/>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1124957-6DE9-4BC2-A7CD-ACAB72B6A08B}"/>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2F86B4F5-FBD3-4EFE-88B3-8321FBC8A7F3}"/>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512B1D8B-58FE-4C08-A773-09C9C0385388}"/>
              </a:ext>
            </a:extLst>
          </p:cNvPr>
          <p:cNvSpPr>
            <a:spLocks noGrp="1"/>
          </p:cNvSpPr>
          <p:nvPr>
            <p:ph type="dt" sz="half" idx="10"/>
          </p:nvPr>
        </p:nvSpPr>
        <p:spPr/>
        <p:txBody>
          <a:bodyPr/>
          <a:lstStyle/>
          <a:p>
            <a:fld id="{3C98898D-DD4A-4929-A8B6-C2FF7E5B7196}" type="datetimeFigureOut">
              <a:rPr lang="en-SG" smtClean="0"/>
              <a:t>7/9/2020</a:t>
            </a:fld>
            <a:endParaRPr lang="en-SG"/>
          </a:p>
        </p:txBody>
      </p:sp>
      <p:sp>
        <p:nvSpPr>
          <p:cNvPr id="6" name="Footer Placeholder 5">
            <a:extLst>
              <a:ext uri="{FF2B5EF4-FFF2-40B4-BE49-F238E27FC236}">
                <a16:creationId xmlns:a16="http://schemas.microsoft.com/office/drawing/2014/main" id="{98D446C8-A348-46D5-BCBC-C326DBF1B1F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649948A-FCC4-4991-8234-32B1CFB1C8CC}"/>
              </a:ext>
            </a:extLst>
          </p:cNvPr>
          <p:cNvSpPr>
            <a:spLocks noGrp="1"/>
          </p:cNvSpPr>
          <p:nvPr>
            <p:ph type="sldNum" sz="quarter" idx="12"/>
          </p:nvPr>
        </p:nvSpPr>
        <p:spPr/>
        <p:txBody>
          <a:bodyPr/>
          <a:lstStyle/>
          <a:p>
            <a:fld id="{2098D244-5C85-429E-B04A-CCE584396140}" type="slidenum">
              <a:rPr lang="en-SG" smtClean="0"/>
              <a:t>‹#›</a:t>
            </a:fld>
            <a:endParaRPr lang="en-SG"/>
          </a:p>
        </p:txBody>
      </p:sp>
    </p:spTree>
    <p:extLst>
      <p:ext uri="{BB962C8B-B14F-4D97-AF65-F5344CB8AC3E}">
        <p14:creationId xmlns:p14="http://schemas.microsoft.com/office/powerpoint/2010/main" val="9863602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32849-0C14-4002-8572-9FB37105C366}"/>
              </a:ext>
            </a:extLst>
          </p:cNvPr>
          <p:cNvSpPr>
            <a:spLocks noGrp="1"/>
          </p:cNvSpPr>
          <p:nvPr>
            <p:ph type="title"/>
          </p:nvPr>
        </p:nvSpPr>
        <p:spPr>
          <a:xfrm>
            <a:off x="629841" y="273844"/>
            <a:ext cx="7886700" cy="994172"/>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6DA8CC3-4543-47A3-8906-16F1C3005A8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9B27B34-4FE6-433A-AE9E-DBDC58F5C861}"/>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E18EA5E8-F9C5-4114-8CAF-3E19BE97D4B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3B2AA526-9D0F-40D9-8FE8-EAE0C7565670}"/>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C6C75D8D-E6C2-415F-84D1-AD6F8510781E}"/>
              </a:ext>
            </a:extLst>
          </p:cNvPr>
          <p:cNvSpPr>
            <a:spLocks noGrp="1"/>
          </p:cNvSpPr>
          <p:nvPr>
            <p:ph type="dt" sz="half" idx="10"/>
          </p:nvPr>
        </p:nvSpPr>
        <p:spPr/>
        <p:txBody>
          <a:bodyPr/>
          <a:lstStyle/>
          <a:p>
            <a:fld id="{3C98898D-DD4A-4929-A8B6-C2FF7E5B7196}" type="datetimeFigureOut">
              <a:rPr lang="en-SG" smtClean="0"/>
              <a:t>7/9/2020</a:t>
            </a:fld>
            <a:endParaRPr lang="en-SG"/>
          </a:p>
        </p:txBody>
      </p:sp>
      <p:sp>
        <p:nvSpPr>
          <p:cNvPr id="8" name="Footer Placeholder 7">
            <a:extLst>
              <a:ext uri="{FF2B5EF4-FFF2-40B4-BE49-F238E27FC236}">
                <a16:creationId xmlns:a16="http://schemas.microsoft.com/office/drawing/2014/main" id="{D80F5A93-B40E-4FC4-A97B-F1405CA95B96}"/>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881EEAE2-CDDF-4527-8B97-96CD28B68A1B}"/>
              </a:ext>
            </a:extLst>
          </p:cNvPr>
          <p:cNvSpPr>
            <a:spLocks noGrp="1"/>
          </p:cNvSpPr>
          <p:nvPr>
            <p:ph type="sldNum" sz="quarter" idx="12"/>
          </p:nvPr>
        </p:nvSpPr>
        <p:spPr/>
        <p:txBody>
          <a:bodyPr/>
          <a:lstStyle/>
          <a:p>
            <a:fld id="{2098D244-5C85-429E-B04A-CCE584396140}" type="slidenum">
              <a:rPr lang="en-SG" smtClean="0"/>
              <a:t>‹#›</a:t>
            </a:fld>
            <a:endParaRPr lang="en-SG"/>
          </a:p>
        </p:txBody>
      </p:sp>
    </p:spTree>
    <p:extLst>
      <p:ext uri="{BB962C8B-B14F-4D97-AF65-F5344CB8AC3E}">
        <p14:creationId xmlns:p14="http://schemas.microsoft.com/office/powerpoint/2010/main" val="53959413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119B-4C16-436F-A6F0-516E0AC3537A}"/>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16427CCF-BD57-490C-A80D-FD33F86F0B87}"/>
              </a:ext>
            </a:extLst>
          </p:cNvPr>
          <p:cNvSpPr>
            <a:spLocks noGrp="1"/>
          </p:cNvSpPr>
          <p:nvPr>
            <p:ph type="dt" sz="half" idx="10"/>
          </p:nvPr>
        </p:nvSpPr>
        <p:spPr/>
        <p:txBody>
          <a:bodyPr/>
          <a:lstStyle/>
          <a:p>
            <a:fld id="{3C98898D-DD4A-4929-A8B6-C2FF7E5B7196}" type="datetimeFigureOut">
              <a:rPr lang="en-SG" smtClean="0"/>
              <a:t>7/9/2020</a:t>
            </a:fld>
            <a:endParaRPr lang="en-SG"/>
          </a:p>
        </p:txBody>
      </p:sp>
      <p:sp>
        <p:nvSpPr>
          <p:cNvPr id="4" name="Footer Placeholder 3">
            <a:extLst>
              <a:ext uri="{FF2B5EF4-FFF2-40B4-BE49-F238E27FC236}">
                <a16:creationId xmlns:a16="http://schemas.microsoft.com/office/drawing/2014/main" id="{4C898D9B-72F1-4A72-BFD0-8B37FC935B46}"/>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FFA870A-13A2-4726-BF3D-4BB907295A25}"/>
              </a:ext>
            </a:extLst>
          </p:cNvPr>
          <p:cNvSpPr>
            <a:spLocks noGrp="1"/>
          </p:cNvSpPr>
          <p:nvPr>
            <p:ph type="sldNum" sz="quarter" idx="12"/>
          </p:nvPr>
        </p:nvSpPr>
        <p:spPr/>
        <p:txBody>
          <a:bodyPr/>
          <a:lstStyle/>
          <a:p>
            <a:fld id="{2098D244-5C85-429E-B04A-CCE584396140}" type="slidenum">
              <a:rPr lang="en-SG" smtClean="0"/>
              <a:t>‹#›</a:t>
            </a:fld>
            <a:endParaRPr lang="en-SG"/>
          </a:p>
        </p:txBody>
      </p:sp>
    </p:spTree>
    <p:extLst>
      <p:ext uri="{BB962C8B-B14F-4D97-AF65-F5344CB8AC3E}">
        <p14:creationId xmlns:p14="http://schemas.microsoft.com/office/powerpoint/2010/main" val="45216927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18DE3-8F15-42C7-86EB-05CFC1F6BEA7}"/>
              </a:ext>
            </a:extLst>
          </p:cNvPr>
          <p:cNvSpPr>
            <a:spLocks noGrp="1"/>
          </p:cNvSpPr>
          <p:nvPr>
            <p:ph type="dt" sz="half" idx="10"/>
          </p:nvPr>
        </p:nvSpPr>
        <p:spPr/>
        <p:txBody>
          <a:bodyPr/>
          <a:lstStyle/>
          <a:p>
            <a:fld id="{3C98898D-DD4A-4929-A8B6-C2FF7E5B7196}" type="datetimeFigureOut">
              <a:rPr lang="en-SG" smtClean="0"/>
              <a:t>7/9/2020</a:t>
            </a:fld>
            <a:endParaRPr lang="en-SG"/>
          </a:p>
        </p:txBody>
      </p:sp>
      <p:sp>
        <p:nvSpPr>
          <p:cNvPr id="3" name="Footer Placeholder 2">
            <a:extLst>
              <a:ext uri="{FF2B5EF4-FFF2-40B4-BE49-F238E27FC236}">
                <a16:creationId xmlns:a16="http://schemas.microsoft.com/office/drawing/2014/main" id="{D8AF344C-6350-4ECF-A814-4BD16FD3D70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0AA7EA7D-2FA0-4793-AF42-4BB63DEE1295}"/>
              </a:ext>
            </a:extLst>
          </p:cNvPr>
          <p:cNvSpPr>
            <a:spLocks noGrp="1"/>
          </p:cNvSpPr>
          <p:nvPr>
            <p:ph type="sldNum" sz="quarter" idx="12"/>
          </p:nvPr>
        </p:nvSpPr>
        <p:spPr/>
        <p:txBody>
          <a:bodyPr/>
          <a:lstStyle/>
          <a:p>
            <a:fld id="{2098D244-5C85-429E-B04A-CCE584396140}" type="slidenum">
              <a:rPr lang="en-SG" smtClean="0"/>
              <a:t>‹#›</a:t>
            </a:fld>
            <a:endParaRPr lang="en-SG"/>
          </a:p>
        </p:txBody>
      </p:sp>
    </p:spTree>
    <p:extLst>
      <p:ext uri="{BB962C8B-B14F-4D97-AF65-F5344CB8AC3E}">
        <p14:creationId xmlns:p14="http://schemas.microsoft.com/office/powerpoint/2010/main" val="219704737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6099-45F0-496E-8B60-8D528D938D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ABCB394-1853-46E8-B6B6-E7AA4BA2214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8AF498B-FC0B-4E1B-9232-309943E6962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C2A2AC7-578A-4E06-AF04-E9346191F84B}"/>
              </a:ext>
            </a:extLst>
          </p:cNvPr>
          <p:cNvSpPr>
            <a:spLocks noGrp="1"/>
          </p:cNvSpPr>
          <p:nvPr>
            <p:ph type="dt" sz="half" idx="10"/>
          </p:nvPr>
        </p:nvSpPr>
        <p:spPr/>
        <p:txBody>
          <a:bodyPr/>
          <a:lstStyle/>
          <a:p>
            <a:fld id="{3C98898D-DD4A-4929-A8B6-C2FF7E5B7196}" type="datetimeFigureOut">
              <a:rPr lang="en-SG" smtClean="0"/>
              <a:t>7/9/2020</a:t>
            </a:fld>
            <a:endParaRPr lang="en-SG"/>
          </a:p>
        </p:txBody>
      </p:sp>
      <p:sp>
        <p:nvSpPr>
          <p:cNvPr id="6" name="Footer Placeholder 5">
            <a:extLst>
              <a:ext uri="{FF2B5EF4-FFF2-40B4-BE49-F238E27FC236}">
                <a16:creationId xmlns:a16="http://schemas.microsoft.com/office/drawing/2014/main" id="{EBEFDA92-88DC-461A-8CB1-3A445918822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E118C7A-98C9-49DA-9A34-C373923948C8}"/>
              </a:ext>
            </a:extLst>
          </p:cNvPr>
          <p:cNvSpPr>
            <a:spLocks noGrp="1"/>
          </p:cNvSpPr>
          <p:nvPr>
            <p:ph type="sldNum" sz="quarter" idx="12"/>
          </p:nvPr>
        </p:nvSpPr>
        <p:spPr/>
        <p:txBody>
          <a:bodyPr/>
          <a:lstStyle/>
          <a:p>
            <a:fld id="{2098D244-5C85-429E-B04A-CCE584396140}" type="slidenum">
              <a:rPr lang="en-SG" smtClean="0"/>
              <a:t>‹#›</a:t>
            </a:fld>
            <a:endParaRPr lang="en-SG"/>
          </a:p>
        </p:txBody>
      </p:sp>
    </p:spTree>
    <p:extLst>
      <p:ext uri="{BB962C8B-B14F-4D97-AF65-F5344CB8AC3E}">
        <p14:creationId xmlns:p14="http://schemas.microsoft.com/office/powerpoint/2010/main" val="220055908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8C40E-0EAA-41B0-82C4-3411DBDAE96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678ABC78-C245-4AA3-832C-BEAEBCBBC23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SG"/>
          </a:p>
        </p:txBody>
      </p:sp>
      <p:sp>
        <p:nvSpPr>
          <p:cNvPr id="4" name="Text Placeholder 3">
            <a:extLst>
              <a:ext uri="{FF2B5EF4-FFF2-40B4-BE49-F238E27FC236}">
                <a16:creationId xmlns:a16="http://schemas.microsoft.com/office/drawing/2014/main" id="{75E37E0F-47E5-47D7-8BA9-07CD3F4EE97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FDC879E-4216-4D48-AC88-0EEF3840AA10}"/>
              </a:ext>
            </a:extLst>
          </p:cNvPr>
          <p:cNvSpPr>
            <a:spLocks noGrp="1"/>
          </p:cNvSpPr>
          <p:nvPr>
            <p:ph type="dt" sz="half" idx="10"/>
          </p:nvPr>
        </p:nvSpPr>
        <p:spPr/>
        <p:txBody>
          <a:bodyPr/>
          <a:lstStyle/>
          <a:p>
            <a:fld id="{3C98898D-DD4A-4929-A8B6-C2FF7E5B7196}" type="datetimeFigureOut">
              <a:rPr lang="en-SG" smtClean="0"/>
              <a:t>7/9/2020</a:t>
            </a:fld>
            <a:endParaRPr lang="en-SG"/>
          </a:p>
        </p:txBody>
      </p:sp>
      <p:sp>
        <p:nvSpPr>
          <p:cNvPr id="6" name="Footer Placeholder 5">
            <a:extLst>
              <a:ext uri="{FF2B5EF4-FFF2-40B4-BE49-F238E27FC236}">
                <a16:creationId xmlns:a16="http://schemas.microsoft.com/office/drawing/2014/main" id="{1AA759B9-38BF-4169-B83C-C733B2BF377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A94F7AB-2119-4C54-8492-18FA6FD0DE8E}"/>
              </a:ext>
            </a:extLst>
          </p:cNvPr>
          <p:cNvSpPr>
            <a:spLocks noGrp="1"/>
          </p:cNvSpPr>
          <p:nvPr>
            <p:ph type="sldNum" sz="quarter" idx="12"/>
          </p:nvPr>
        </p:nvSpPr>
        <p:spPr/>
        <p:txBody>
          <a:bodyPr/>
          <a:lstStyle/>
          <a:p>
            <a:fld id="{2098D244-5C85-429E-B04A-CCE584396140}" type="slidenum">
              <a:rPr lang="en-SG" smtClean="0"/>
              <a:t>‹#›</a:t>
            </a:fld>
            <a:endParaRPr lang="en-SG"/>
          </a:p>
        </p:txBody>
      </p:sp>
    </p:spTree>
    <p:extLst>
      <p:ext uri="{BB962C8B-B14F-4D97-AF65-F5344CB8AC3E}">
        <p14:creationId xmlns:p14="http://schemas.microsoft.com/office/powerpoint/2010/main" val="356257285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BF4207-787A-44E7-8788-349628D75D0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9684005-C3E1-41DB-807E-1684308DE51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0766C75-3674-4852-B936-4AF1BC31C73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C98898D-DD4A-4929-A8B6-C2FF7E5B7196}" type="datetimeFigureOut">
              <a:rPr lang="en-SG" smtClean="0"/>
              <a:t>7/9/2020</a:t>
            </a:fld>
            <a:endParaRPr lang="en-SG"/>
          </a:p>
        </p:txBody>
      </p:sp>
      <p:sp>
        <p:nvSpPr>
          <p:cNvPr id="5" name="Footer Placeholder 4">
            <a:extLst>
              <a:ext uri="{FF2B5EF4-FFF2-40B4-BE49-F238E27FC236}">
                <a16:creationId xmlns:a16="http://schemas.microsoft.com/office/drawing/2014/main" id="{DA2B3F97-6366-47FF-AE50-300B98F7AD4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808A3D2-E267-44F6-8D66-AF0FAA1B033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098D244-5C85-429E-B04A-CCE584396140}" type="slidenum">
              <a:rPr lang="en-SG" smtClean="0"/>
              <a:t>‹#›</a:t>
            </a:fld>
            <a:endParaRPr lang="en-SG"/>
          </a:p>
        </p:txBody>
      </p:sp>
    </p:spTree>
    <p:extLst>
      <p:ext uri="{BB962C8B-B14F-4D97-AF65-F5344CB8AC3E}">
        <p14:creationId xmlns:p14="http://schemas.microsoft.com/office/powerpoint/2010/main" val="406340469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1" r:id="rId15"/>
    <p:sldLayoutId id="2147483672" r:id="rId16"/>
    <p:sldLayoutId id="2147483673" r:id="rId17"/>
    <p:sldLayoutId id="2147483674" r:id="rId18"/>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oleObject" Target="../embeddings/oleObject1.bin"/><Relationship Id="rId12" Type="http://schemas.openxmlformats.org/officeDocument/2006/relationships/image" Target="../media/image7.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jpeg"/><Relationship Id="rId11" Type="http://schemas.openxmlformats.org/officeDocument/2006/relationships/image" Target="../media/image6.png"/><Relationship Id="rId5" Type="http://schemas.openxmlformats.org/officeDocument/2006/relationships/image" Target="../media/image2.jpeg"/><Relationship Id="rId10"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4.pn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5.png"/><Relationship Id="rId3" Type="http://schemas.openxmlformats.org/officeDocument/2006/relationships/slideLayout" Target="../slideLayouts/slideLayout1.xml"/><Relationship Id="rId7" Type="http://schemas.openxmlformats.org/officeDocument/2006/relationships/image" Target="../media/image1.emf"/><Relationship Id="rId12" Type="http://schemas.openxmlformats.org/officeDocument/2006/relationships/image" Target="../media/image54.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53.png"/><Relationship Id="rId5" Type="http://schemas.openxmlformats.org/officeDocument/2006/relationships/image" Target="../media/image3.jpeg"/><Relationship Id="rId10" Type="http://schemas.openxmlformats.org/officeDocument/2006/relationships/image" Target="../media/image52.jpeg"/><Relationship Id="rId4" Type="http://schemas.openxmlformats.org/officeDocument/2006/relationships/notesSlide" Target="../notesSlides/notesSlide5.xml"/><Relationship Id="rId9" Type="http://schemas.openxmlformats.org/officeDocument/2006/relationships/image" Target="../media/image51.jpeg"/><Relationship Id="rId14" Type="http://schemas.openxmlformats.org/officeDocument/2006/relationships/image" Target="../media/image56.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jpe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9.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9.png"/><Relationship Id="rId4" Type="http://schemas.openxmlformats.org/officeDocument/2006/relationships/image" Target="../media/image31.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10.jpe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tile tx="0" ty="0" sx="100000" sy="100000" flip="none" algn="tl"/>
        </a:blipFill>
        <a:effectLst/>
      </p:bgPr>
    </p:bg>
    <p:spTree>
      <p:nvGrpSpPr>
        <p:cNvPr id="1" name="Shape 297"/>
        <p:cNvGrpSpPr/>
        <p:nvPr/>
      </p:nvGrpSpPr>
      <p:grpSpPr>
        <a:xfrm>
          <a:off x="0" y="0"/>
          <a:ext cx="0" cy="0"/>
          <a:chOff x="0" y="0"/>
          <a:chExt cx="0" cy="0"/>
        </a:xfrm>
      </p:grpSpPr>
      <p:pic>
        <p:nvPicPr>
          <p:cNvPr id="37891" name="Picture 3" descr="Loopable Floating Finance Graphics On Stock Footage Video (100%  Royalty-free) 7508020 | Shutterstock">
            <a:extLst>
              <a:ext uri="{FF2B5EF4-FFF2-40B4-BE49-F238E27FC236}">
                <a16:creationId xmlns:a16="http://schemas.microsoft.com/office/drawing/2014/main" id="{EDFA42C8-9160-48A0-8A87-67E0ED8C9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6299"/>
            <a:ext cx="9144000" cy="51970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hidden="1">
            <a:extLst>
              <a:ext uri="{FF2B5EF4-FFF2-40B4-BE49-F238E27FC236}">
                <a16:creationId xmlns:a16="http://schemas.microsoft.com/office/drawing/2014/main" id="{0B01E162-574A-4D53-A760-343CE57D6975}"/>
              </a:ext>
            </a:extLst>
          </p:cNvPr>
          <p:cNvGraphicFramePr>
            <a:graphicFrameLocks noChangeAspect="1"/>
          </p:cNvGraphicFramePr>
          <p:nvPr>
            <p:custDataLst>
              <p:tags r:id="rId2"/>
            </p:custDataLst>
          </p:nvPr>
        </p:nvGraphicFramePr>
        <p:xfrm>
          <a:off x="851" y="851"/>
          <a:ext cx="851" cy="851"/>
        </p:xfrm>
        <a:graphic>
          <a:graphicData uri="http://schemas.openxmlformats.org/presentationml/2006/ole">
            <mc:AlternateContent xmlns:mc="http://schemas.openxmlformats.org/markup-compatibility/2006">
              <mc:Choice xmlns:v="urn:schemas-microsoft-com:vml" Requires="v">
                <p:oleObj spid="_x0000_s21506" name="think-cell Slide" r:id="rId7" imgW="416" imgH="416" progId="TCLayout.ActiveDocument.1">
                  <p:embed/>
                </p:oleObj>
              </mc:Choice>
              <mc:Fallback>
                <p:oleObj name="think-cell Slide" r:id="rId7" imgW="416" imgH="416" progId="TCLayout.ActiveDocument.1">
                  <p:embed/>
                  <p:pic>
                    <p:nvPicPr>
                      <p:cNvPr id="2" name="Object 1" hidden="1">
                        <a:extLst>
                          <a:ext uri="{FF2B5EF4-FFF2-40B4-BE49-F238E27FC236}">
                            <a16:creationId xmlns:a16="http://schemas.microsoft.com/office/drawing/2014/main" id="{0B01E162-574A-4D53-A760-343CE57D6975}"/>
                          </a:ext>
                        </a:extLst>
                      </p:cNvPr>
                      <p:cNvPicPr/>
                      <p:nvPr/>
                    </p:nvPicPr>
                    <p:blipFill>
                      <a:blip r:embed="rId8"/>
                      <a:stretch>
                        <a:fillRect/>
                      </a:stretch>
                    </p:blipFill>
                    <p:spPr>
                      <a:xfrm>
                        <a:off x="851" y="851"/>
                        <a:ext cx="851" cy="851"/>
                      </a:xfrm>
                      <a:prstGeom prst="rect">
                        <a:avLst/>
                      </a:prstGeom>
                    </p:spPr>
                  </p:pic>
                </p:oleObj>
              </mc:Fallback>
            </mc:AlternateContent>
          </a:graphicData>
        </a:graphic>
      </p:graphicFrame>
      <p:sp>
        <p:nvSpPr>
          <p:cNvPr id="301" name="Google Shape;301;p1"/>
          <p:cNvSpPr txBox="1"/>
          <p:nvPr/>
        </p:nvSpPr>
        <p:spPr>
          <a:xfrm>
            <a:off x="2222305" y="3411382"/>
            <a:ext cx="2393550" cy="336319"/>
          </a:xfrm>
          <a:prstGeom prst="rect">
            <a:avLst/>
          </a:prstGeom>
          <a:noFill/>
          <a:ln>
            <a:noFill/>
          </a:ln>
        </p:spPr>
        <p:txBody>
          <a:bodyPr spcFirstLastPara="1" wrap="square" lIns="51426" tIns="25706" rIns="51426" bIns="25706" anchor="ctr" anchorCtr="0">
            <a:noAutofit/>
          </a:bodyPr>
          <a:lstStyle/>
          <a:p>
            <a:pPr>
              <a:lnSpc>
                <a:spcPct val="90000"/>
              </a:lnSpc>
              <a:buClr>
                <a:schemeClr val="dk1"/>
              </a:buClr>
              <a:buSzPts val="2400"/>
            </a:pPr>
            <a:r>
              <a:rPr lang="en-SG" sz="4000" b="1" dirty="0">
                <a:solidFill>
                  <a:schemeClr val="bg1"/>
                </a:solidFill>
                <a:latin typeface="Goldman Sans" panose="020B0603020203020204" pitchFamily="34" charset="0"/>
                <a:ea typeface="Montserrat"/>
                <a:cs typeface="Goldman Sans" panose="020B0603020203020204" pitchFamily="34" charset="0"/>
                <a:sym typeface="Montserrat"/>
              </a:rPr>
              <a:t>Mavis</a:t>
            </a:r>
            <a:br>
              <a:rPr lang="en-SG" sz="4000" b="1" dirty="0">
                <a:solidFill>
                  <a:schemeClr val="bg1"/>
                </a:solidFill>
                <a:latin typeface="Goldman Sans" panose="020B0603020203020204" pitchFamily="34" charset="0"/>
                <a:ea typeface="Montserrat"/>
                <a:cs typeface="Goldman Sans" panose="020B0603020203020204" pitchFamily="34" charset="0"/>
                <a:sym typeface="Montserrat"/>
              </a:rPr>
            </a:br>
            <a:r>
              <a:rPr lang="en-SG" dirty="0">
                <a:solidFill>
                  <a:srgbClr val="CC9900"/>
                </a:solidFill>
                <a:latin typeface="Goldman Sans" panose="020B0603020203020204" pitchFamily="34" charset="0"/>
                <a:cs typeface="Goldman Sans" panose="020B0603020203020204" pitchFamily="34" charset="0"/>
                <a:sym typeface="Montserrat"/>
              </a:rPr>
              <a:t>By Goldman Sachs</a:t>
            </a:r>
            <a:endParaRPr lang="en-SG" dirty="0">
              <a:solidFill>
                <a:srgbClr val="CC9900"/>
              </a:solidFill>
              <a:latin typeface="Goldman Sans" panose="020B0603020203020204" pitchFamily="34" charset="0"/>
              <a:cs typeface="Goldman Sans" panose="020B0603020203020204" pitchFamily="34" charset="0"/>
            </a:endParaRPr>
          </a:p>
        </p:txBody>
      </p:sp>
      <p:pic>
        <p:nvPicPr>
          <p:cNvPr id="37893" name="Picture 5" descr="AWS Co-Marketing Tools">
            <a:extLst>
              <a:ext uri="{FF2B5EF4-FFF2-40B4-BE49-F238E27FC236}">
                <a16:creationId xmlns:a16="http://schemas.microsoft.com/office/drawing/2014/main" id="{4E4B517C-A897-4B1E-85EB-16A2AD2E18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6321" y="4089390"/>
            <a:ext cx="1217679" cy="1054110"/>
          </a:xfrm>
          <a:prstGeom prst="rect">
            <a:avLst/>
          </a:prstGeom>
          <a:noFill/>
          <a:extLst>
            <a:ext uri="{909E8E84-426E-40DD-AFC4-6F175D3DCCD1}">
              <a14:hiddenFill xmlns:a14="http://schemas.microsoft.com/office/drawing/2010/main">
                <a:solidFill>
                  <a:srgbClr val="FFFFFF"/>
                </a:solidFill>
              </a14:hiddenFill>
            </a:ext>
          </a:extLst>
        </p:spPr>
      </p:pic>
      <p:pic>
        <p:nvPicPr>
          <p:cNvPr id="37895" name="Picture 7" descr="Goldman Sachs - Wikipedia">
            <a:extLst>
              <a:ext uri="{FF2B5EF4-FFF2-40B4-BE49-F238E27FC236}">
                <a16:creationId xmlns:a16="http://schemas.microsoft.com/office/drawing/2014/main" id="{5F07EDC8-7C6D-4050-8628-292C60F218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472" y="3280337"/>
            <a:ext cx="1634201" cy="1634201"/>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301;p1">
            <a:extLst>
              <a:ext uri="{FF2B5EF4-FFF2-40B4-BE49-F238E27FC236}">
                <a16:creationId xmlns:a16="http://schemas.microsoft.com/office/drawing/2014/main" id="{29506F1D-AD93-4D91-9A9A-A065EB774956}"/>
              </a:ext>
            </a:extLst>
          </p:cNvPr>
          <p:cNvSpPr txBox="1"/>
          <p:nvPr/>
        </p:nvSpPr>
        <p:spPr>
          <a:xfrm>
            <a:off x="2222305" y="4158887"/>
            <a:ext cx="5398384" cy="617401"/>
          </a:xfrm>
          <a:prstGeom prst="rect">
            <a:avLst/>
          </a:prstGeom>
          <a:noFill/>
          <a:ln>
            <a:noFill/>
          </a:ln>
        </p:spPr>
        <p:txBody>
          <a:bodyPr spcFirstLastPara="1" wrap="square" lIns="51426" tIns="25706" rIns="51426" bIns="25706" anchor="ctr" anchorCtr="0">
            <a:noAutofit/>
          </a:bodyPr>
          <a:lstStyle/>
          <a:p>
            <a:pPr algn="just">
              <a:lnSpc>
                <a:spcPct val="90000"/>
              </a:lnSpc>
              <a:buClr>
                <a:schemeClr val="dk1"/>
              </a:buClr>
              <a:buSzPts val="2400"/>
            </a:pPr>
            <a:r>
              <a:rPr lang="en-SG" sz="1050" dirty="0">
                <a:solidFill>
                  <a:schemeClr val="bg1"/>
                </a:solidFill>
                <a:latin typeface="Montserrat" panose="00000500000000000000" pitchFamily="50" charset="0"/>
                <a:cs typeface="Goldman Sans" panose="020B0603020203020204" pitchFamily="34" charset="0"/>
              </a:rPr>
              <a:t>Mavis provides youths with easily accessible educational resources, personal financial dashboards, customised portfolio optimisation recommendations and a </a:t>
            </a:r>
            <a:r>
              <a:rPr lang="en-SG" sz="1050" dirty="0" err="1">
                <a:solidFill>
                  <a:schemeClr val="bg1"/>
                </a:solidFill>
                <a:latin typeface="Montserrat" panose="00000500000000000000" pitchFamily="50" charset="0"/>
                <a:cs typeface="Goldman Sans" panose="020B0603020203020204" pitchFamily="34" charset="0"/>
              </a:rPr>
              <a:t>leaderboard</a:t>
            </a:r>
            <a:r>
              <a:rPr lang="en-SG" sz="1050" dirty="0">
                <a:solidFill>
                  <a:schemeClr val="bg1"/>
                </a:solidFill>
                <a:latin typeface="Montserrat" panose="00000500000000000000" pitchFamily="50" charset="0"/>
                <a:cs typeface="Goldman Sans" panose="020B0603020203020204" pitchFamily="34" charset="0"/>
              </a:rPr>
              <a:t> for friends to make smart financial decisions together.</a:t>
            </a:r>
          </a:p>
          <a:p>
            <a:pPr algn="just">
              <a:lnSpc>
                <a:spcPct val="90000"/>
              </a:lnSpc>
              <a:buClr>
                <a:schemeClr val="dk1"/>
              </a:buClr>
              <a:buSzPts val="2400"/>
            </a:pPr>
            <a:endParaRPr lang="en-SG" sz="1050" dirty="0">
              <a:solidFill>
                <a:schemeClr val="bg1"/>
              </a:solidFill>
              <a:latin typeface="Montserrat" panose="00000500000000000000" pitchFamily="50" charset="0"/>
              <a:cs typeface="Goldman Sans" panose="020B0603020203020204" pitchFamily="34" charset="0"/>
            </a:endParaRPr>
          </a:p>
          <a:p>
            <a:pPr algn="just">
              <a:lnSpc>
                <a:spcPct val="90000"/>
              </a:lnSpc>
              <a:buClr>
                <a:schemeClr val="dk1"/>
              </a:buClr>
              <a:buSzPts val="2400"/>
            </a:pPr>
            <a:r>
              <a:rPr lang="en-SG" sz="1050" b="1" dirty="0">
                <a:solidFill>
                  <a:schemeClr val="bg1"/>
                </a:solidFill>
                <a:latin typeface="Montserrat" panose="00000500000000000000" pitchFamily="50" charset="0"/>
                <a:cs typeface="Goldman Sans" panose="020B0603020203020204" pitchFamily="34" charset="0"/>
              </a:rPr>
              <a:t>Developed by: </a:t>
            </a:r>
            <a:r>
              <a:rPr lang="en-SG" sz="1050" dirty="0">
                <a:solidFill>
                  <a:schemeClr val="bg1"/>
                </a:solidFill>
                <a:latin typeface="Montserrat" panose="00000500000000000000" pitchFamily="50" charset="0"/>
                <a:cs typeface="Goldman Sans" panose="020B0603020203020204" pitchFamily="34" charset="0"/>
              </a:rPr>
              <a:t>Team Dusty Stick </a:t>
            </a:r>
          </a:p>
          <a:p>
            <a:pPr algn="just">
              <a:lnSpc>
                <a:spcPct val="90000"/>
              </a:lnSpc>
              <a:buClr>
                <a:schemeClr val="dk1"/>
              </a:buClr>
              <a:buSzPts val="2400"/>
            </a:pPr>
            <a:endParaRPr lang="en-SG" sz="1050" dirty="0">
              <a:solidFill>
                <a:schemeClr val="bg1"/>
              </a:solidFill>
              <a:latin typeface="Montserrat" panose="00000500000000000000" pitchFamily="50" charset="0"/>
              <a:cs typeface="Goldman Sans" panose="020B0603020203020204" pitchFamily="34" charset="0"/>
            </a:endParaRPr>
          </a:p>
          <a:p>
            <a:pPr algn="just">
              <a:lnSpc>
                <a:spcPct val="90000"/>
              </a:lnSpc>
              <a:buClr>
                <a:schemeClr val="dk1"/>
              </a:buClr>
              <a:buSzPts val="2400"/>
            </a:pPr>
            <a:r>
              <a:rPr lang="en-SG" sz="800" b="1" dirty="0">
                <a:solidFill>
                  <a:schemeClr val="bg1"/>
                </a:solidFill>
                <a:latin typeface="Montserrat" panose="00000500000000000000" pitchFamily="50" charset="0"/>
                <a:cs typeface="Goldman Sans" panose="020B0603020203020204" pitchFamily="34" charset="0"/>
              </a:rPr>
              <a:t>*Best viewed through Mobile</a:t>
            </a:r>
          </a:p>
        </p:txBody>
      </p:sp>
      <p:pic>
        <p:nvPicPr>
          <p:cNvPr id="14" name="Google Shape;512;p10">
            <a:extLst>
              <a:ext uri="{FF2B5EF4-FFF2-40B4-BE49-F238E27FC236}">
                <a16:creationId xmlns:a16="http://schemas.microsoft.com/office/drawing/2014/main" id="{BED07A13-272B-4FE6-A46C-5E96E1CD3DD1}"/>
              </a:ext>
            </a:extLst>
          </p:cNvPr>
          <p:cNvPicPr preferRelativeResize="0"/>
          <p:nvPr/>
        </p:nvPicPr>
        <p:blipFill rotWithShape="1">
          <a:blip r:embed="rId11">
            <a:alphaModFix/>
          </a:blip>
          <a:srcRect l="13870" t="29001" r="34899" b="16431"/>
          <a:stretch/>
        </p:blipFill>
        <p:spPr>
          <a:xfrm>
            <a:off x="5479809" y="1086784"/>
            <a:ext cx="3393423" cy="2529497"/>
          </a:xfrm>
          <a:prstGeom prst="rect">
            <a:avLst/>
          </a:prstGeom>
          <a:noFill/>
          <a:ln>
            <a:noFill/>
          </a:ln>
        </p:spPr>
      </p:pic>
      <p:pic>
        <p:nvPicPr>
          <p:cNvPr id="4" name="Picture 3">
            <a:extLst>
              <a:ext uri="{FF2B5EF4-FFF2-40B4-BE49-F238E27FC236}">
                <a16:creationId xmlns:a16="http://schemas.microsoft.com/office/drawing/2014/main" id="{5F6A59B0-B363-4475-8774-5A48380F2B7D}"/>
              </a:ext>
            </a:extLst>
          </p:cNvPr>
          <p:cNvPicPr>
            <a:picLocks noChangeAspect="1"/>
          </p:cNvPicPr>
          <p:nvPr/>
        </p:nvPicPr>
        <p:blipFill rotWithShape="1">
          <a:blip r:embed="rId12"/>
          <a:srcRect l="17857" r="15930" b="3616"/>
          <a:stretch/>
        </p:blipFill>
        <p:spPr>
          <a:xfrm>
            <a:off x="5723377" y="1335073"/>
            <a:ext cx="2849582" cy="2113049"/>
          </a:xfrm>
          <a:prstGeom prst="rect">
            <a:avLst/>
          </a:prstGeom>
        </p:spPr>
      </p:pic>
      <p:pic>
        <p:nvPicPr>
          <p:cNvPr id="3" name="Picture 2">
            <a:extLst>
              <a:ext uri="{FF2B5EF4-FFF2-40B4-BE49-F238E27FC236}">
                <a16:creationId xmlns:a16="http://schemas.microsoft.com/office/drawing/2014/main" id="{E3FF2449-D1CE-43B6-BAA6-697316181118}"/>
              </a:ext>
            </a:extLst>
          </p:cNvPr>
          <p:cNvPicPr>
            <a:picLocks noChangeAspect="1"/>
          </p:cNvPicPr>
          <p:nvPr/>
        </p:nvPicPr>
        <p:blipFill>
          <a:blip r:embed="rId13"/>
          <a:stretch>
            <a:fillRect/>
          </a:stretch>
        </p:blipFill>
        <p:spPr>
          <a:xfrm>
            <a:off x="5525597" y="1944704"/>
            <a:ext cx="783831" cy="1697636"/>
          </a:xfrm>
          <a:prstGeom prst="rect">
            <a:avLst/>
          </a:prstGeom>
        </p:spPr>
      </p:pic>
      <p:pic>
        <p:nvPicPr>
          <p:cNvPr id="7" name="Picture 6" descr="A close up of a sign&#10;&#10;Description generated with high confidence">
            <a:extLst>
              <a:ext uri="{FF2B5EF4-FFF2-40B4-BE49-F238E27FC236}">
                <a16:creationId xmlns:a16="http://schemas.microsoft.com/office/drawing/2014/main" id="{B1243BB0-6DB5-4ECF-80A9-567990667DAF}"/>
              </a:ext>
            </a:extLst>
          </p:cNvPr>
          <p:cNvPicPr>
            <a:picLocks noChangeAspect="1"/>
          </p:cNvPicPr>
          <p:nvPr/>
        </p:nvPicPr>
        <p:blipFill>
          <a:blip r:embed="rId14"/>
          <a:stretch>
            <a:fillRect/>
          </a:stretch>
        </p:blipFill>
        <p:spPr>
          <a:xfrm>
            <a:off x="4551310" y="1426483"/>
            <a:ext cx="2732404" cy="27324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37891" name="Picture 3" descr="Loopable Floating Finance Graphics On Stock Footage Video (100%  Royalty-free) 7508020 | Shutterstock">
            <a:extLst>
              <a:ext uri="{FF2B5EF4-FFF2-40B4-BE49-F238E27FC236}">
                <a16:creationId xmlns:a16="http://schemas.microsoft.com/office/drawing/2014/main" id="{EDFA42C8-9160-48A0-8A87-67E0ED8C92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a:stretch/>
        </p:blipFill>
        <p:spPr bwMode="auto">
          <a:xfrm>
            <a:off x="0" y="-1"/>
            <a:ext cx="9144000" cy="51515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hidden="1">
            <a:extLst>
              <a:ext uri="{FF2B5EF4-FFF2-40B4-BE49-F238E27FC236}">
                <a16:creationId xmlns:a16="http://schemas.microsoft.com/office/drawing/2014/main" id="{0B01E162-574A-4D53-A760-343CE57D6975}"/>
              </a:ext>
            </a:extLst>
          </p:cNvPr>
          <p:cNvGraphicFramePr>
            <a:graphicFrameLocks noChangeAspect="1"/>
          </p:cNvGraphicFramePr>
          <p:nvPr>
            <p:custDataLst>
              <p:tags r:id="rId2"/>
            </p:custDataLst>
          </p:nvPr>
        </p:nvGraphicFramePr>
        <p:xfrm>
          <a:off x="851" y="851"/>
          <a:ext cx="851" cy="851"/>
        </p:xfrm>
        <a:graphic>
          <a:graphicData uri="http://schemas.openxmlformats.org/presentationml/2006/ole">
            <mc:AlternateContent xmlns:mc="http://schemas.openxmlformats.org/markup-compatibility/2006">
              <mc:Choice xmlns:v="urn:schemas-microsoft-com:vml" Requires="v">
                <p:oleObj spid="_x0000_s34818" name="think-cell Slide" r:id="rId6" imgW="416" imgH="416" progId="TCLayout.ActiveDocument.1">
                  <p:embed/>
                </p:oleObj>
              </mc:Choice>
              <mc:Fallback>
                <p:oleObj name="think-cell Slide" r:id="rId6" imgW="416" imgH="416" progId="TCLayout.ActiveDocument.1">
                  <p:embed/>
                  <p:pic>
                    <p:nvPicPr>
                      <p:cNvPr id="2" name="Object 1" hidden="1">
                        <a:extLst>
                          <a:ext uri="{FF2B5EF4-FFF2-40B4-BE49-F238E27FC236}">
                            <a16:creationId xmlns:a16="http://schemas.microsoft.com/office/drawing/2014/main" id="{0B01E162-574A-4D53-A760-343CE57D6975}"/>
                          </a:ext>
                        </a:extLst>
                      </p:cNvPr>
                      <p:cNvPicPr/>
                      <p:nvPr/>
                    </p:nvPicPr>
                    <p:blipFill>
                      <a:blip r:embed="rId7"/>
                      <a:stretch>
                        <a:fillRect/>
                      </a:stretch>
                    </p:blipFill>
                    <p:spPr>
                      <a:xfrm>
                        <a:off x="851" y="851"/>
                        <a:ext cx="851" cy="851"/>
                      </a:xfrm>
                      <a:prstGeom prst="rect">
                        <a:avLst/>
                      </a:prstGeom>
                    </p:spPr>
                  </p:pic>
                </p:oleObj>
              </mc:Fallback>
            </mc:AlternateContent>
          </a:graphicData>
        </a:graphic>
      </p:graphicFrame>
      <p:pic>
        <p:nvPicPr>
          <p:cNvPr id="5" name="Picture 7" descr="Goldman Sachs - Wikipedia">
            <a:extLst>
              <a:ext uri="{FF2B5EF4-FFF2-40B4-BE49-F238E27FC236}">
                <a16:creationId xmlns:a16="http://schemas.microsoft.com/office/drawing/2014/main" id="{B36E83F0-E84E-414D-BEB8-EA76F62950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0964" y="1365171"/>
            <a:ext cx="1394874" cy="139487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01;p1">
            <a:extLst>
              <a:ext uri="{FF2B5EF4-FFF2-40B4-BE49-F238E27FC236}">
                <a16:creationId xmlns:a16="http://schemas.microsoft.com/office/drawing/2014/main" id="{2B5A1F91-36FF-5C45-A911-6D055DC6637F}"/>
              </a:ext>
            </a:extLst>
          </p:cNvPr>
          <p:cNvSpPr txBox="1"/>
          <p:nvPr/>
        </p:nvSpPr>
        <p:spPr>
          <a:xfrm>
            <a:off x="3001405" y="3030357"/>
            <a:ext cx="3141190" cy="336319"/>
          </a:xfrm>
          <a:prstGeom prst="rect">
            <a:avLst/>
          </a:prstGeom>
          <a:noFill/>
          <a:ln>
            <a:noFill/>
          </a:ln>
        </p:spPr>
        <p:txBody>
          <a:bodyPr spcFirstLastPara="1" wrap="square" lIns="51426" tIns="25706" rIns="51426" bIns="25706" anchor="ctr" anchorCtr="0">
            <a:noAutofit/>
          </a:bodyPr>
          <a:lstStyle/>
          <a:p>
            <a:pPr algn="ctr">
              <a:lnSpc>
                <a:spcPct val="90000"/>
              </a:lnSpc>
              <a:buClr>
                <a:schemeClr val="dk1"/>
              </a:buClr>
              <a:buSzPts val="2400"/>
            </a:pPr>
            <a:r>
              <a:rPr lang="en-SG" sz="4000">
                <a:solidFill>
                  <a:schemeClr val="bg1"/>
                </a:solidFill>
                <a:latin typeface="Sylfaen" panose="010A0502050306030303" pitchFamily="18" charset="0"/>
                <a:ea typeface="Montserrat"/>
                <a:cs typeface="Goldman Sans" panose="020B0603020203020204" pitchFamily="34" charset="0"/>
                <a:sym typeface="Montserrat"/>
              </a:rPr>
              <a:t>Thank you</a:t>
            </a:r>
            <a:endParaRPr lang="en-SG">
              <a:solidFill>
                <a:srgbClr val="CC9900"/>
              </a:solidFill>
              <a:latin typeface="Sylfaen" panose="010A0502050306030303" pitchFamily="18" charset="0"/>
              <a:cs typeface="Goldman Sans" panose="020B0603020203020204" pitchFamily="34" charset="0"/>
            </a:endParaRPr>
          </a:p>
        </p:txBody>
      </p:sp>
      <p:sp>
        <p:nvSpPr>
          <p:cNvPr id="16" name="AutoShape 3" descr="GitHub Actions - CNCF Cloud Native Interactive Landscape">
            <a:extLst>
              <a:ext uri="{FF2B5EF4-FFF2-40B4-BE49-F238E27FC236}">
                <a16:creationId xmlns:a16="http://schemas.microsoft.com/office/drawing/2014/main" id="{95EA6470-6549-4E92-A9B6-551B6DBCD4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8" name="Google Shape;301;p1">
            <a:extLst>
              <a:ext uri="{FF2B5EF4-FFF2-40B4-BE49-F238E27FC236}">
                <a16:creationId xmlns:a16="http://schemas.microsoft.com/office/drawing/2014/main" id="{D37C532D-AA29-4E20-BC67-4088BFEF14E5}"/>
              </a:ext>
            </a:extLst>
          </p:cNvPr>
          <p:cNvSpPr txBox="1"/>
          <p:nvPr/>
        </p:nvSpPr>
        <p:spPr>
          <a:xfrm>
            <a:off x="3544866" y="3713903"/>
            <a:ext cx="2054268" cy="329591"/>
          </a:xfrm>
          <a:prstGeom prst="rect">
            <a:avLst/>
          </a:prstGeom>
          <a:noFill/>
          <a:ln>
            <a:noFill/>
          </a:ln>
        </p:spPr>
        <p:txBody>
          <a:bodyPr spcFirstLastPara="1" wrap="square" lIns="51426" tIns="25706" rIns="51426" bIns="25706" anchor="ctr" anchorCtr="0">
            <a:noAutofit/>
          </a:bodyPr>
          <a:lstStyle/>
          <a:p>
            <a:pPr algn="ctr">
              <a:lnSpc>
                <a:spcPct val="90000"/>
              </a:lnSpc>
              <a:buClr>
                <a:schemeClr val="dk1"/>
              </a:buClr>
              <a:buSzPts val="2400"/>
            </a:pPr>
            <a:r>
              <a:rPr lang="en-SG" sz="1050" b="1">
                <a:solidFill>
                  <a:schemeClr val="bg1"/>
                </a:solidFill>
                <a:latin typeface="Goldman Sans" panose="020B0603020203020204" pitchFamily="34" charset="0"/>
                <a:cs typeface="Goldman Sans" panose="020B0603020203020204" pitchFamily="34" charset="0"/>
              </a:rPr>
              <a:t>Proudly presented by:</a:t>
            </a:r>
          </a:p>
        </p:txBody>
      </p:sp>
      <p:pic>
        <p:nvPicPr>
          <p:cNvPr id="3076" name="Picture 4" descr="Avatar">
            <a:extLst>
              <a:ext uri="{FF2B5EF4-FFF2-40B4-BE49-F238E27FC236}">
                <a16:creationId xmlns:a16="http://schemas.microsoft.com/office/drawing/2014/main" id="{1B60C88A-C5F3-4652-BE87-FF177C22BD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3879" y="4118331"/>
            <a:ext cx="822187" cy="8221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0" name="Picture 8" descr="Avatar">
            <a:extLst>
              <a:ext uri="{FF2B5EF4-FFF2-40B4-BE49-F238E27FC236}">
                <a16:creationId xmlns:a16="http://schemas.microsoft.com/office/drawing/2014/main" id="{AA850D70-956B-44D4-B7EE-DE5F5E1938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1495" y="4118329"/>
            <a:ext cx="822187" cy="8221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69D3168-3FE3-46A7-95C3-447D12375789}"/>
              </a:ext>
            </a:extLst>
          </p:cNvPr>
          <p:cNvPicPr>
            <a:picLocks noChangeAspect="1"/>
          </p:cNvPicPr>
          <p:nvPr/>
        </p:nvPicPr>
        <p:blipFill>
          <a:blip r:embed="rId11"/>
          <a:stretch>
            <a:fillRect/>
          </a:stretch>
        </p:blipFill>
        <p:spPr>
          <a:xfrm>
            <a:off x="4068754" y="4118330"/>
            <a:ext cx="822187" cy="8221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4">
            <a:extLst>
              <a:ext uri="{FF2B5EF4-FFF2-40B4-BE49-F238E27FC236}">
                <a16:creationId xmlns:a16="http://schemas.microsoft.com/office/drawing/2014/main" id="{509F8902-CB1B-4E14-A50D-2DA322B23BD6}"/>
              </a:ext>
            </a:extLst>
          </p:cNvPr>
          <p:cNvPicPr>
            <a:picLocks noChangeAspect="1"/>
          </p:cNvPicPr>
          <p:nvPr/>
        </p:nvPicPr>
        <p:blipFill>
          <a:blip r:embed="rId12"/>
          <a:stretch>
            <a:fillRect/>
          </a:stretch>
        </p:blipFill>
        <p:spPr>
          <a:xfrm>
            <a:off x="7054590" y="4089730"/>
            <a:ext cx="850785" cy="8507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Picture 25">
            <a:extLst>
              <a:ext uri="{FF2B5EF4-FFF2-40B4-BE49-F238E27FC236}">
                <a16:creationId xmlns:a16="http://schemas.microsoft.com/office/drawing/2014/main" id="{8EB74DEE-6A6E-40E2-B4F6-72E876CAF2D3}"/>
              </a:ext>
            </a:extLst>
          </p:cNvPr>
          <p:cNvPicPr>
            <a:picLocks noChangeAspect="1"/>
          </p:cNvPicPr>
          <p:nvPr/>
        </p:nvPicPr>
        <p:blipFill>
          <a:blip r:embed="rId13"/>
          <a:stretch>
            <a:fillRect/>
          </a:stretch>
        </p:blipFill>
        <p:spPr>
          <a:xfrm>
            <a:off x="5541317" y="4089731"/>
            <a:ext cx="850785" cy="8507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84" name="Picture 12" descr="AWS Cloud SEAsia (@AWSCloudSEAsia) | Twitter">
            <a:extLst>
              <a:ext uri="{FF2B5EF4-FFF2-40B4-BE49-F238E27FC236}">
                <a16:creationId xmlns:a16="http://schemas.microsoft.com/office/drawing/2014/main" id="{09913257-BAA5-4DD1-AA45-DA265B1010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36875" y="1365171"/>
            <a:ext cx="1394874" cy="139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55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Picture 2" descr="Light Grey Curves Graphic Backgrounds for Powerpoint Templates - PPT  Backgrounds">
            <a:extLst>
              <a:ext uri="{FF2B5EF4-FFF2-40B4-BE49-F238E27FC236}">
                <a16:creationId xmlns:a16="http://schemas.microsoft.com/office/drawing/2014/main" id="{AE49F4EB-A8C7-4417-A58E-D6C1A65EC7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25000"/>
          <a:stretch/>
        </p:blipFill>
        <p:spPr bwMode="auto">
          <a:xfrm>
            <a:off x="0" y="202"/>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658E986-05DF-4408-A26E-ECBA85EC2DDC}"/>
              </a:ext>
            </a:extLst>
          </p:cNvPr>
          <p:cNvSpPr txBox="1"/>
          <p:nvPr/>
        </p:nvSpPr>
        <p:spPr>
          <a:xfrm>
            <a:off x="574929" y="772565"/>
            <a:ext cx="1297086" cy="356123"/>
          </a:xfrm>
          <a:prstGeom prst="rect">
            <a:avLst/>
          </a:prstGeom>
          <a:noFill/>
        </p:spPr>
        <p:txBody>
          <a:bodyPr wrap="none" lIns="0" rIns="0" rtlCol="0">
            <a:spAutoFit/>
          </a:bodyPr>
          <a:lstStyle/>
          <a:p>
            <a:r>
              <a:rPr lang="en-US" sz="1714" spc="161" dirty="0">
                <a:solidFill>
                  <a:schemeClr val="bg1"/>
                </a:solidFill>
                <a:latin typeface="Montserrat" panose="00000500000000000000" pitchFamily="50" charset="0"/>
                <a:ea typeface="Montserrat SemiBold" charset="0"/>
                <a:cs typeface="Montserrat SemiBold" charset="0"/>
              </a:rPr>
              <a:t>PROBLEM</a:t>
            </a:r>
            <a:endParaRPr lang="en-US" sz="1714" spc="161" dirty="0">
              <a:solidFill>
                <a:schemeClr val="bg1"/>
              </a:solidFill>
              <a:latin typeface="Montserrat SemiBold" charset="0"/>
              <a:ea typeface="Montserrat SemiBold" charset="0"/>
              <a:cs typeface="Montserrat SemiBold" charset="0"/>
            </a:endParaRPr>
          </a:p>
        </p:txBody>
      </p:sp>
      <p:sp>
        <p:nvSpPr>
          <p:cNvPr id="24" name="Google Shape;536;p11">
            <a:extLst>
              <a:ext uri="{FF2B5EF4-FFF2-40B4-BE49-F238E27FC236}">
                <a16:creationId xmlns:a16="http://schemas.microsoft.com/office/drawing/2014/main" id="{7ADF9398-1B91-4AD3-94DC-52BCDAE1EE9C}"/>
              </a:ext>
            </a:extLst>
          </p:cNvPr>
          <p:cNvSpPr/>
          <p:nvPr/>
        </p:nvSpPr>
        <p:spPr>
          <a:xfrm>
            <a:off x="410151" y="3198856"/>
            <a:ext cx="2302582" cy="836697"/>
          </a:xfrm>
          <a:prstGeom prst="roundRect">
            <a:avLst>
              <a:gd name="adj" fmla="val 16667"/>
            </a:avLst>
          </a:prstGeom>
          <a:solidFill>
            <a:srgbClr val="002060"/>
          </a:solidFill>
          <a:ln>
            <a:noFill/>
          </a:ln>
        </p:spPr>
        <p:txBody>
          <a:bodyPr spcFirstLastPara="1" wrap="square" lIns="51426" tIns="51426" rIns="51426" bIns="51426" anchor="ctr" anchorCtr="0">
            <a:noAutofit/>
          </a:bodyPr>
          <a:lstStyle/>
          <a:p>
            <a:pPr lvl="0" algn="ctr">
              <a:buClr>
                <a:schemeClr val="dk1"/>
              </a:buClr>
              <a:buSzPts val="1200"/>
            </a:pPr>
            <a:endParaRPr lang="en-US" sz="750">
              <a:solidFill>
                <a:schemeClr val="tx1">
                  <a:lumMod val="75000"/>
                  <a:lumOff val="25000"/>
                </a:schemeClr>
              </a:solidFill>
              <a:latin typeface="Montserrat"/>
              <a:sym typeface="Montserrat"/>
            </a:endParaRPr>
          </a:p>
        </p:txBody>
      </p:sp>
      <p:pic>
        <p:nvPicPr>
          <p:cNvPr id="4" name="Picture 4">
            <a:extLst>
              <a:ext uri="{FF2B5EF4-FFF2-40B4-BE49-F238E27FC236}">
                <a16:creationId xmlns:a16="http://schemas.microsoft.com/office/drawing/2014/main" id="{89B6C2BC-22CA-4333-8CB3-688086C94014}"/>
              </a:ext>
            </a:extLst>
          </p:cNvPr>
          <p:cNvPicPr>
            <a:picLocks noChangeAspect="1"/>
          </p:cNvPicPr>
          <p:nvPr/>
        </p:nvPicPr>
        <p:blipFill>
          <a:blip r:embed="rId5"/>
          <a:stretch>
            <a:fillRect/>
          </a:stretch>
        </p:blipFill>
        <p:spPr>
          <a:xfrm>
            <a:off x="579166" y="1296602"/>
            <a:ext cx="1422707" cy="3298094"/>
          </a:xfrm>
          <a:prstGeom prst="rect">
            <a:avLst/>
          </a:prstGeom>
        </p:spPr>
      </p:pic>
      <p:graphicFrame>
        <p:nvGraphicFramePr>
          <p:cNvPr id="2" name="Object 1" hidden="1">
            <a:extLst>
              <a:ext uri="{FF2B5EF4-FFF2-40B4-BE49-F238E27FC236}">
                <a16:creationId xmlns:a16="http://schemas.microsoft.com/office/drawing/2014/main" id="{676FC6F9-2B0E-4C5D-A8B7-7234834A27F9}"/>
              </a:ext>
            </a:extLst>
          </p:cNvPr>
          <p:cNvGraphicFramePr>
            <a:graphicFrameLocks noChangeAspect="1"/>
          </p:cNvGraphicFramePr>
          <p:nvPr>
            <p:custDataLst>
              <p:tags r:id="rId2"/>
            </p:custDataLst>
          </p:nvPr>
        </p:nvGraphicFramePr>
        <p:xfrm>
          <a:off x="851" y="851"/>
          <a:ext cx="851" cy="851"/>
        </p:xfrm>
        <a:graphic>
          <a:graphicData uri="http://schemas.openxmlformats.org/presentationml/2006/ole">
            <mc:AlternateContent xmlns:mc="http://schemas.openxmlformats.org/markup-compatibility/2006">
              <mc:Choice xmlns:v="urn:schemas-microsoft-com:vml" Requires="v">
                <p:oleObj spid="_x0000_s23554" name="think-cell Slide" r:id="rId6" imgW="416" imgH="416" progId="TCLayout.ActiveDocument.1">
                  <p:embed/>
                </p:oleObj>
              </mc:Choice>
              <mc:Fallback>
                <p:oleObj name="think-cell Slide" r:id="rId6" imgW="416" imgH="416" progId="TCLayout.ActiveDocument.1">
                  <p:embed/>
                  <p:pic>
                    <p:nvPicPr>
                      <p:cNvPr id="2" name="Object 1" hidden="1">
                        <a:extLst>
                          <a:ext uri="{FF2B5EF4-FFF2-40B4-BE49-F238E27FC236}">
                            <a16:creationId xmlns:a16="http://schemas.microsoft.com/office/drawing/2014/main" id="{676FC6F9-2B0E-4C5D-A8B7-7234834A27F9}"/>
                          </a:ext>
                        </a:extLst>
                      </p:cNvPr>
                      <p:cNvPicPr/>
                      <p:nvPr/>
                    </p:nvPicPr>
                    <p:blipFill>
                      <a:blip r:embed="rId7"/>
                      <a:stretch>
                        <a:fillRect/>
                      </a:stretch>
                    </p:blipFill>
                    <p:spPr>
                      <a:xfrm>
                        <a:off x="851" y="851"/>
                        <a:ext cx="851" cy="851"/>
                      </a:xfrm>
                      <a:prstGeom prst="rect">
                        <a:avLst/>
                      </a:prstGeom>
                    </p:spPr>
                  </p:pic>
                </p:oleObj>
              </mc:Fallback>
            </mc:AlternateContent>
          </a:graphicData>
        </a:graphic>
      </p:graphicFrame>
      <p:sp>
        <p:nvSpPr>
          <p:cNvPr id="18" name="Google Shape;536;p11">
            <a:extLst>
              <a:ext uri="{FF2B5EF4-FFF2-40B4-BE49-F238E27FC236}">
                <a16:creationId xmlns:a16="http://schemas.microsoft.com/office/drawing/2014/main" id="{00C5D439-52F6-4116-A1CF-9759BBF1A965}"/>
              </a:ext>
            </a:extLst>
          </p:cNvPr>
          <p:cNvSpPr/>
          <p:nvPr/>
        </p:nvSpPr>
        <p:spPr>
          <a:xfrm>
            <a:off x="3080588" y="829662"/>
            <a:ext cx="1875213" cy="455315"/>
          </a:xfrm>
          <a:prstGeom prst="roundRect">
            <a:avLst>
              <a:gd name="adj" fmla="val 16667"/>
            </a:avLst>
          </a:prstGeom>
          <a:solidFill>
            <a:srgbClr val="002060"/>
          </a:solidFill>
          <a:ln>
            <a:noFill/>
          </a:ln>
        </p:spPr>
        <p:txBody>
          <a:bodyPr spcFirstLastPara="1" wrap="square" lIns="51426" tIns="51426" rIns="51426" bIns="51426" anchor="ctr" anchorCtr="0">
            <a:noAutofit/>
          </a:bodyPr>
          <a:lstStyle/>
          <a:p>
            <a:pPr algn="ctr">
              <a:buClr>
                <a:schemeClr val="dk1"/>
              </a:buClr>
              <a:buSzPts val="1200"/>
            </a:pPr>
            <a:r>
              <a:rPr lang="en-SG" sz="750" b="1">
                <a:solidFill>
                  <a:schemeClr val="bg1"/>
                </a:solidFill>
                <a:latin typeface="Montserrat"/>
                <a:ea typeface="Montserrat"/>
                <a:cs typeface="Montserrat"/>
                <a:sym typeface="Montserrat"/>
              </a:rPr>
              <a:t>Information Overload</a:t>
            </a:r>
            <a:endParaRPr sz="750" b="1">
              <a:solidFill>
                <a:schemeClr val="bg1"/>
              </a:solidFill>
              <a:latin typeface="Montserrat"/>
              <a:ea typeface="Montserrat"/>
              <a:cs typeface="Montserrat"/>
              <a:sym typeface="Montserrat"/>
            </a:endParaRPr>
          </a:p>
        </p:txBody>
      </p:sp>
      <p:sp>
        <p:nvSpPr>
          <p:cNvPr id="19" name="Google Shape;537;p11">
            <a:extLst>
              <a:ext uri="{FF2B5EF4-FFF2-40B4-BE49-F238E27FC236}">
                <a16:creationId xmlns:a16="http://schemas.microsoft.com/office/drawing/2014/main" id="{AF701424-83BC-481B-AABB-FCC285FAC358}"/>
              </a:ext>
            </a:extLst>
          </p:cNvPr>
          <p:cNvSpPr/>
          <p:nvPr/>
        </p:nvSpPr>
        <p:spPr>
          <a:xfrm>
            <a:off x="5111396" y="825993"/>
            <a:ext cx="1790569" cy="458984"/>
          </a:xfrm>
          <a:prstGeom prst="roundRect">
            <a:avLst>
              <a:gd name="adj" fmla="val 16667"/>
            </a:avLst>
          </a:prstGeom>
          <a:solidFill>
            <a:srgbClr val="002060"/>
          </a:solidFill>
          <a:ln>
            <a:noFill/>
          </a:ln>
        </p:spPr>
        <p:txBody>
          <a:bodyPr spcFirstLastPara="1" wrap="square" lIns="51426" tIns="51426" rIns="51426" bIns="51426" anchor="ctr" anchorCtr="0">
            <a:noAutofit/>
          </a:bodyPr>
          <a:lstStyle/>
          <a:p>
            <a:pPr algn="ctr">
              <a:buClr>
                <a:schemeClr val="dk1"/>
              </a:buClr>
              <a:buSzPts val="1200"/>
            </a:pPr>
            <a:r>
              <a:rPr lang="en-SG" sz="750" b="1">
                <a:solidFill>
                  <a:schemeClr val="bg1"/>
                </a:solidFill>
                <a:latin typeface="Montserrat"/>
                <a:ea typeface="Montserrat"/>
                <a:cs typeface="Montserrat"/>
                <a:sym typeface="Montserrat"/>
              </a:rPr>
              <a:t>Going Solo</a:t>
            </a:r>
            <a:endParaRPr sz="750" b="1">
              <a:solidFill>
                <a:schemeClr val="bg1"/>
              </a:solidFill>
              <a:latin typeface="Montserrat"/>
              <a:ea typeface="Montserrat"/>
              <a:cs typeface="Montserrat"/>
              <a:sym typeface="Montserrat"/>
            </a:endParaRPr>
          </a:p>
        </p:txBody>
      </p:sp>
      <p:sp>
        <p:nvSpPr>
          <p:cNvPr id="22" name="Google Shape;540;p11">
            <a:extLst>
              <a:ext uri="{FF2B5EF4-FFF2-40B4-BE49-F238E27FC236}">
                <a16:creationId xmlns:a16="http://schemas.microsoft.com/office/drawing/2014/main" id="{751B6EA2-59E5-4FED-A6F6-7A63CF5C4FBC}"/>
              </a:ext>
            </a:extLst>
          </p:cNvPr>
          <p:cNvSpPr txBox="1"/>
          <p:nvPr/>
        </p:nvSpPr>
        <p:spPr>
          <a:xfrm>
            <a:off x="3102721" y="1478700"/>
            <a:ext cx="1853080" cy="1813707"/>
          </a:xfrm>
          <a:prstGeom prst="rect">
            <a:avLst/>
          </a:prstGeom>
          <a:noFill/>
          <a:ln>
            <a:noFill/>
          </a:ln>
        </p:spPr>
        <p:txBody>
          <a:bodyPr spcFirstLastPara="1" wrap="square" lIns="51426" tIns="51426" rIns="51426" bIns="51426" anchor="t" anchorCtr="0">
            <a:noAutofit/>
          </a:bodyPr>
          <a:lstStyle/>
          <a:p>
            <a:pPr algn="just">
              <a:buClr>
                <a:schemeClr val="dk1"/>
              </a:buClr>
              <a:buSzPts val="1200"/>
            </a:pPr>
            <a:r>
              <a:rPr lang="en-SG" sz="750">
                <a:solidFill>
                  <a:schemeClr val="tx1">
                    <a:lumMod val="75000"/>
                    <a:lumOff val="25000"/>
                  </a:schemeClr>
                </a:solidFill>
                <a:latin typeface="Montserrat"/>
                <a:ea typeface="Montserrat"/>
                <a:cs typeface="Montserrat"/>
                <a:sym typeface="Montserrat"/>
              </a:rPr>
              <a:t>Goldman Sachs is spot on about the prevalence of an information overload which can deter many from starting their personal finance management journey. Our team emphasises very strongly on not showing meaningless graphs or incomprehensible finance jargon which only leads to more confusion. </a:t>
            </a:r>
            <a:endParaRPr sz="750">
              <a:solidFill>
                <a:schemeClr val="tx1">
                  <a:lumMod val="75000"/>
                  <a:lumOff val="25000"/>
                </a:schemeClr>
              </a:solidFill>
              <a:latin typeface="Montserrat"/>
              <a:ea typeface="Montserrat"/>
              <a:cs typeface="Montserrat"/>
              <a:sym typeface="Montserrat"/>
            </a:endParaRPr>
          </a:p>
        </p:txBody>
      </p:sp>
      <p:sp>
        <p:nvSpPr>
          <p:cNvPr id="25" name="Google Shape;557;p11">
            <a:extLst>
              <a:ext uri="{FF2B5EF4-FFF2-40B4-BE49-F238E27FC236}">
                <a16:creationId xmlns:a16="http://schemas.microsoft.com/office/drawing/2014/main" id="{E31926E2-3A30-4D72-8321-F909BD129785}"/>
              </a:ext>
            </a:extLst>
          </p:cNvPr>
          <p:cNvSpPr txBox="1"/>
          <p:nvPr/>
        </p:nvSpPr>
        <p:spPr>
          <a:xfrm>
            <a:off x="3152102" y="4320797"/>
            <a:ext cx="5760978" cy="455315"/>
          </a:xfrm>
          <a:prstGeom prst="rect">
            <a:avLst/>
          </a:prstGeom>
          <a:noFill/>
          <a:ln>
            <a:noFill/>
          </a:ln>
        </p:spPr>
        <p:txBody>
          <a:bodyPr spcFirstLastPara="1" wrap="square" lIns="51426" tIns="51426" rIns="51426" bIns="51426" anchor="t" anchorCtr="0">
            <a:noAutofit/>
          </a:bodyPr>
          <a:lstStyle/>
          <a:p>
            <a:pPr algn="just">
              <a:buClr>
                <a:schemeClr val="dk1"/>
              </a:buClr>
              <a:buSzPts val="1200"/>
            </a:pPr>
            <a:r>
              <a:rPr lang="en-SG" sz="750">
                <a:solidFill>
                  <a:schemeClr val="tx1">
                    <a:lumMod val="75000"/>
                    <a:lumOff val="25000"/>
                  </a:schemeClr>
                </a:solidFill>
                <a:latin typeface="Montserrat"/>
                <a:ea typeface="Montserrat"/>
                <a:cs typeface="Montserrat"/>
                <a:sym typeface="Montserrat"/>
              </a:rPr>
              <a:t>Our team strongly emphasises the need for a product that will be able to fully serve the needs of youths with little to no financial literacy knowledge, to steer them through the vast amount of data and to not confuse them further with meaningless graphs and incomprehensible financial jargons. Our product will be easy to use and easy to understand.</a:t>
            </a:r>
            <a:endParaRPr sz="750">
              <a:solidFill>
                <a:schemeClr val="tx1">
                  <a:lumMod val="75000"/>
                  <a:lumOff val="25000"/>
                </a:schemeClr>
              </a:solidFill>
              <a:latin typeface="Montserrat"/>
              <a:ea typeface="Montserrat"/>
              <a:cs typeface="Montserrat"/>
              <a:sym typeface="Montserrat"/>
            </a:endParaRPr>
          </a:p>
        </p:txBody>
      </p:sp>
      <p:sp>
        <p:nvSpPr>
          <p:cNvPr id="21" name="Google Shape;536;p11">
            <a:extLst>
              <a:ext uri="{FF2B5EF4-FFF2-40B4-BE49-F238E27FC236}">
                <a16:creationId xmlns:a16="http://schemas.microsoft.com/office/drawing/2014/main" id="{43489FE2-21BF-48F6-9AD5-D855B90B193A}"/>
              </a:ext>
            </a:extLst>
          </p:cNvPr>
          <p:cNvSpPr/>
          <p:nvPr/>
        </p:nvSpPr>
        <p:spPr>
          <a:xfrm>
            <a:off x="7024686" y="825993"/>
            <a:ext cx="1875213" cy="455315"/>
          </a:xfrm>
          <a:prstGeom prst="roundRect">
            <a:avLst>
              <a:gd name="adj" fmla="val 16667"/>
            </a:avLst>
          </a:prstGeom>
          <a:solidFill>
            <a:srgbClr val="002060"/>
          </a:solidFill>
          <a:ln>
            <a:noFill/>
          </a:ln>
        </p:spPr>
        <p:txBody>
          <a:bodyPr spcFirstLastPara="1" wrap="square" lIns="51426" tIns="51426" rIns="51426" bIns="51426" anchor="ctr" anchorCtr="0">
            <a:noAutofit/>
          </a:bodyPr>
          <a:lstStyle/>
          <a:p>
            <a:pPr lvl="0" algn="ctr">
              <a:buClr>
                <a:schemeClr val="dk1"/>
              </a:buClr>
              <a:buSzPts val="1200"/>
            </a:pPr>
            <a:r>
              <a:rPr lang="en-US" sz="750" b="1">
                <a:solidFill>
                  <a:schemeClr val="bg1"/>
                </a:solidFill>
                <a:latin typeface="Montserrat"/>
                <a:sym typeface="Montserrat"/>
              </a:rPr>
              <a:t>Outdated or Misleading Advice</a:t>
            </a:r>
            <a:endParaRPr lang="en-US" sz="750">
              <a:solidFill>
                <a:schemeClr val="bg1"/>
              </a:solidFill>
              <a:latin typeface="Montserrat"/>
              <a:sym typeface="Montserrat"/>
            </a:endParaRPr>
          </a:p>
        </p:txBody>
      </p:sp>
      <p:sp>
        <p:nvSpPr>
          <p:cNvPr id="3" name="Rectangle 2">
            <a:extLst>
              <a:ext uri="{FF2B5EF4-FFF2-40B4-BE49-F238E27FC236}">
                <a16:creationId xmlns:a16="http://schemas.microsoft.com/office/drawing/2014/main" id="{4D76B9D9-67BF-4821-9107-F17931D2907D}"/>
              </a:ext>
            </a:extLst>
          </p:cNvPr>
          <p:cNvSpPr/>
          <p:nvPr/>
        </p:nvSpPr>
        <p:spPr>
          <a:xfrm>
            <a:off x="7024687" y="1515165"/>
            <a:ext cx="1768979" cy="1246495"/>
          </a:xfrm>
          <a:prstGeom prst="rect">
            <a:avLst/>
          </a:prstGeom>
        </p:spPr>
        <p:txBody>
          <a:bodyPr wrap="square">
            <a:spAutoFit/>
          </a:bodyPr>
          <a:lstStyle/>
          <a:p>
            <a:pPr algn="just">
              <a:buClr>
                <a:schemeClr val="dk1"/>
              </a:buClr>
              <a:buSzPts val="1200"/>
            </a:pPr>
            <a:r>
              <a:rPr lang="en-SG" sz="750">
                <a:solidFill>
                  <a:schemeClr val="tx1">
                    <a:lumMod val="75000"/>
                    <a:lumOff val="25000"/>
                  </a:schemeClr>
                </a:solidFill>
                <a:latin typeface="Montserrat" panose="00000500000000000000" pitchFamily="50" charset="0"/>
                <a:sym typeface="Montserrat"/>
              </a:rPr>
              <a:t>Given the technology age that we are in, financial information are at youths' fingertips, where they are just one search away on the internet. However, the challenge comes with filtering through the myriad amount of information available, to find the information most suitable and to understand it.</a:t>
            </a:r>
            <a:endParaRPr lang="en-US" sz="750">
              <a:solidFill>
                <a:schemeClr val="tx1">
                  <a:lumMod val="75000"/>
                  <a:lumOff val="25000"/>
                </a:schemeClr>
              </a:solidFill>
              <a:latin typeface="Montserrat" panose="00000500000000000000" pitchFamily="50" charset="0"/>
              <a:sym typeface="Montserrat"/>
            </a:endParaRPr>
          </a:p>
        </p:txBody>
      </p:sp>
      <p:sp>
        <p:nvSpPr>
          <p:cNvPr id="23" name="TextBox 22">
            <a:extLst>
              <a:ext uri="{FF2B5EF4-FFF2-40B4-BE49-F238E27FC236}">
                <a16:creationId xmlns:a16="http://schemas.microsoft.com/office/drawing/2014/main" id="{5CF8F89B-C806-47E1-97A9-E71065C6AF49}"/>
              </a:ext>
            </a:extLst>
          </p:cNvPr>
          <p:cNvSpPr txBox="1"/>
          <p:nvPr/>
        </p:nvSpPr>
        <p:spPr>
          <a:xfrm>
            <a:off x="574929" y="3318722"/>
            <a:ext cx="2006255" cy="619913"/>
          </a:xfrm>
          <a:prstGeom prst="rect">
            <a:avLst/>
          </a:prstGeom>
          <a:noFill/>
        </p:spPr>
        <p:txBody>
          <a:bodyPr wrap="none" lIns="0" rIns="0" rtlCol="0">
            <a:spAutoFit/>
          </a:bodyPr>
          <a:lstStyle/>
          <a:p>
            <a:r>
              <a:rPr lang="en-US" sz="1714" spc="161">
                <a:solidFill>
                  <a:schemeClr val="bg1"/>
                </a:solidFill>
                <a:latin typeface="Montserrat" panose="00000500000000000000" pitchFamily="50" charset="0"/>
                <a:ea typeface="Montserrat SemiBold" charset="0"/>
                <a:cs typeface="Montserrat SemiBold" charset="0"/>
              </a:rPr>
              <a:t>OUR CORE </a:t>
            </a:r>
          </a:p>
          <a:p>
            <a:r>
              <a:rPr lang="en-US" sz="1714" spc="161">
                <a:solidFill>
                  <a:schemeClr val="bg1"/>
                </a:solidFill>
                <a:latin typeface="Montserrat SemiBold" charset="0"/>
                <a:ea typeface="Montserrat SemiBold" charset="0"/>
                <a:cs typeface="Montserrat SemiBold" charset="0"/>
              </a:rPr>
              <a:t>TECHNOLOGIES</a:t>
            </a:r>
          </a:p>
        </p:txBody>
      </p:sp>
      <p:sp>
        <p:nvSpPr>
          <p:cNvPr id="27" name="Google Shape;536;p11">
            <a:extLst>
              <a:ext uri="{FF2B5EF4-FFF2-40B4-BE49-F238E27FC236}">
                <a16:creationId xmlns:a16="http://schemas.microsoft.com/office/drawing/2014/main" id="{9940BE44-31D8-4049-A9A8-537546CAD2D8}"/>
              </a:ext>
            </a:extLst>
          </p:cNvPr>
          <p:cNvSpPr/>
          <p:nvPr/>
        </p:nvSpPr>
        <p:spPr>
          <a:xfrm>
            <a:off x="3096974" y="3034922"/>
            <a:ext cx="1875213" cy="455315"/>
          </a:xfrm>
          <a:prstGeom prst="roundRect">
            <a:avLst>
              <a:gd name="adj" fmla="val 16667"/>
            </a:avLst>
          </a:prstGeom>
          <a:solidFill>
            <a:srgbClr val="002060"/>
          </a:solidFill>
          <a:ln>
            <a:noFill/>
          </a:ln>
        </p:spPr>
        <p:txBody>
          <a:bodyPr spcFirstLastPara="1" wrap="square" lIns="51426" tIns="51426" rIns="51426" bIns="51426" anchor="ctr" anchorCtr="0">
            <a:noAutofit/>
          </a:bodyPr>
          <a:lstStyle/>
          <a:p>
            <a:pPr algn="ctr">
              <a:buClr>
                <a:schemeClr val="dk1"/>
              </a:buClr>
              <a:buSzPts val="1200"/>
            </a:pPr>
            <a:r>
              <a:rPr lang="en-SG" sz="750" b="1">
                <a:solidFill>
                  <a:schemeClr val="bg1"/>
                </a:solidFill>
                <a:latin typeface="Montserrat"/>
                <a:ea typeface="Montserrat"/>
                <a:cs typeface="Montserrat"/>
                <a:sym typeface="Montserrat"/>
              </a:rPr>
              <a:t>Personalised Dashboard</a:t>
            </a:r>
            <a:endParaRPr sz="750" b="1">
              <a:solidFill>
                <a:schemeClr val="bg1"/>
              </a:solidFill>
              <a:latin typeface="Montserrat"/>
              <a:ea typeface="Montserrat"/>
              <a:cs typeface="Montserrat"/>
              <a:sym typeface="Montserrat"/>
            </a:endParaRPr>
          </a:p>
        </p:txBody>
      </p:sp>
      <p:sp>
        <p:nvSpPr>
          <p:cNvPr id="29" name="Google Shape;536;p11">
            <a:extLst>
              <a:ext uri="{FF2B5EF4-FFF2-40B4-BE49-F238E27FC236}">
                <a16:creationId xmlns:a16="http://schemas.microsoft.com/office/drawing/2014/main" id="{87968398-8289-47F7-8674-A3228A451D54}"/>
              </a:ext>
            </a:extLst>
          </p:cNvPr>
          <p:cNvSpPr/>
          <p:nvPr/>
        </p:nvSpPr>
        <p:spPr>
          <a:xfrm>
            <a:off x="5085460" y="3034922"/>
            <a:ext cx="1875213" cy="455315"/>
          </a:xfrm>
          <a:prstGeom prst="roundRect">
            <a:avLst>
              <a:gd name="adj" fmla="val 16667"/>
            </a:avLst>
          </a:prstGeom>
          <a:solidFill>
            <a:srgbClr val="002060"/>
          </a:solidFill>
          <a:ln>
            <a:noFill/>
          </a:ln>
        </p:spPr>
        <p:txBody>
          <a:bodyPr spcFirstLastPara="1" wrap="square" lIns="51426" tIns="51426" rIns="51426" bIns="51426" anchor="ctr" anchorCtr="0">
            <a:noAutofit/>
          </a:bodyPr>
          <a:lstStyle/>
          <a:p>
            <a:pPr algn="ctr">
              <a:buClr>
                <a:schemeClr val="dk1"/>
              </a:buClr>
              <a:buSzPts val="1200"/>
            </a:pPr>
            <a:r>
              <a:rPr lang="en-SG" sz="750" b="1">
                <a:solidFill>
                  <a:schemeClr val="bg1"/>
                </a:solidFill>
                <a:latin typeface="Montserrat"/>
                <a:ea typeface="Montserrat"/>
                <a:cs typeface="Montserrat"/>
                <a:sym typeface="Montserrat"/>
              </a:rPr>
              <a:t>Education First Approach</a:t>
            </a:r>
            <a:endParaRPr sz="750" b="1">
              <a:solidFill>
                <a:schemeClr val="bg1"/>
              </a:solidFill>
              <a:latin typeface="Montserrat"/>
              <a:ea typeface="Montserrat"/>
              <a:cs typeface="Montserrat"/>
              <a:sym typeface="Montserrat"/>
            </a:endParaRPr>
          </a:p>
        </p:txBody>
      </p:sp>
      <p:sp>
        <p:nvSpPr>
          <p:cNvPr id="30" name="Google Shape;536;p11">
            <a:extLst>
              <a:ext uri="{FF2B5EF4-FFF2-40B4-BE49-F238E27FC236}">
                <a16:creationId xmlns:a16="http://schemas.microsoft.com/office/drawing/2014/main" id="{E76B5631-5C21-4080-B66C-39B6C0FD1BED}"/>
              </a:ext>
            </a:extLst>
          </p:cNvPr>
          <p:cNvSpPr/>
          <p:nvPr/>
        </p:nvSpPr>
        <p:spPr>
          <a:xfrm>
            <a:off x="7041073" y="3034922"/>
            <a:ext cx="1875213" cy="455315"/>
          </a:xfrm>
          <a:prstGeom prst="roundRect">
            <a:avLst>
              <a:gd name="adj" fmla="val 16667"/>
            </a:avLst>
          </a:prstGeom>
          <a:solidFill>
            <a:srgbClr val="002060"/>
          </a:solidFill>
          <a:ln>
            <a:noFill/>
          </a:ln>
        </p:spPr>
        <p:txBody>
          <a:bodyPr spcFirstLastPara="1" wrap="square" lIns="51426" tIns="51426" rIns="51426" bIns="51426" anchor="ctr" anchorCtr="0">
            <a:noAutofit/>
          </a:bodyPr>
          <a:lstStyle/>
          <a:p>
            <a:pPr algn="ctr">
              <a:buClr>
                <a:schemeClr val="dk1"/>
              </a:buClr>
              <a:buSzPts val="1200"/>
            </a:pPr>
            <a:r>
              <a:rPr lang="en-SG" sz="750" b="1">
                <a:solidFill>
                  <a:schemeClr val="bg1"/>
                </a:solidFill>
                <a:latin typeface="Montserrat"/>
                <a:ea typeface="Montserrat"/>
                <a:cs typeface="Montserrat"/>
                <a:sym typeface="Montserrat"/>
              </a:rPr>
              <a:t>Community Driven</a:t>
            </a:r>
            <a:endParaRPr sz="750" b="1">
              <a:solidFill>
                <a:schemeClr val="bg1"/>
              </a:solidFill>
              <a:latin typeface="Montserrat"/>
              <a:ea typeface="Montserrat"/>
              <a:cs typeface="Montserrat"/>
              <a:sym typeface="Montserrat"/>
            </a:endParaRPr>
          </a:p>
        </p:txBody>
      </p:sp>
      <p:sp>
        <p:nvSpPr>
          <p:cNvPr id="165" name="Google Shape;513;p10">
            <a:extLst>
              <a:ext uri="{FF2B5EF4-FFF2-40B4-BE49-F238E27FC236}">
                <a16:creationId xmlns:a16="http://schemas.microsoft.com/office/drawing/2014/main" id="{8A465E0F-660D-4F8C-B9FD-2ABB8A783C94}"/>
              </a:ext>
            </a:extLst>
          </p:cNvPr>
          <p:cNvSpPr txBox="1">
            <a:spLocks/>
          </p:cNvSpPr>
          <p:nvPr/>
        </p:nvSpPr>
        <p:spPr>
          <a:xfrm>
            <a:off x="243747" y="214917"/>
            <a:ext cx="8649430" cy="251599"/>
          </a:xfrm>
          <a:prstGeom prst="rect">
            <a:avLst/>
          </a:prstGeom>
          <a:noFill/>
          <a:ln>
            <a:noFill/>
          </a:ln>
        </p:spPr>
        <p:txBody>
          <a:bodyPr spcFirstLastPara="1" wrap="square" lIns="68569" tIns="34275" rIns="68569" bIns="3427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SG" sz="1800" b="1">
                <a:latin typeface="Montserrat"/>
                <a:ea typeface="Montserrat"/>
                <a:cs typeface="Montserrat"/>
                <a:sym typeface="Montserrat"/>
              </a:rPr>
              <a:t>PROBLEM STATEMENT &amp; VALUE PROPOSITION</a:t>
            </a:r>
            <a:endParaRPr lang="en-SG" sz="1800" b="1"/>
          </a:p>
        </p:txBody>
      </p:sp>
      <p:sp>
        <p:nvSpPr>
          <p:cNvPr id="166" name="Google Shape;536;p11">
            <a:extLst>
              <a:ext uri="{FF2B5EF4-FFF2-40B4-BE49-F238E27FC236}">
                <a16:creationId xmlns:a16="http://schemas.microsoft.com/office/drawing/2014/main" id="{99B0CB18-3EE1-44B5-8CCA-3394115163B0}"/>
              </a:ext>
            </a:extLst>
          </p:cNvPr>
          <p:cNvSpPr/>
          <p:nvPr/>
        </p:nvSpPr>
        <p:spPr>
          <a:xfrm>
            <a:off x="3093524" y="3712623"/>
            <a:ext cx="1875213" cy="455315"/>
          </a:xfrm>
          <a:prstGeom prst="roundRect">
            <a:avLst>
              <a:gd name="adj" fmla="val 16667"/>
            </a:avLst>
          </a:prstGeom>
          <a:solidFill>
            <a:srgbClr val="002060"/>
          </a:solidFill>
          <a:ln>
            <a:noFill/>
          </a:ln>
        </p:spPr>
        <p:txBody>
          <a:bodyPr spcFirstLastPara="1" wrap="square" lIns="51426" tIns="51426" rIns="51426" bIns="51426" anchor="ctr" anchorCtr="0">
            <a:noAutofit/>
          </a:bodyPr>
          <a:lstStyle/>
          <a:p>
            <a:pPr algn="ctr">
              <a:buClr>
                <a:schemeClr val="dk1"/>
              </a:buClr>
              <a:buSzPts val="1200"/>
            </a:pPr>
            <a:r>
              <a:rPr lang="en-SG" sz="750" b="1">
                <a:solidFill>
                  <a:schemeClr val="bg1"/>
                </a:solidFill>
                <a:latin typeface="Montserrat"/>
                <a:ea typeface="Montserrat"/>
                <a:cs typeface="Montserrat"/>
                <a:sym typeface="Montserrat"/>
              </a:rPr>
              <a:t>Youth Friendly</a:t>
            </a:r>
            <a:endParaRPr sz="750" b="1">
              <a:solidFill>
                <a:schemeClr val="bg1"/>
              </a:solidFill>
              <a:latin typeface="Montserrat"/>
              <a:ea typeface="Montserrat"/>
              <a:cs typeface="Montserrat"/>
              <a:sym typeface="Montserrat"/>
            </a:endParaRPr>
          </a:p>
        </p:txBody>
      </p:sp>
      <p:sp>
        <p:nvSpPr>
          <p:cNvPr id="167" name="Google Shape;536;p11">
            <a:extLst>
              <a:ext uri="{FF2B5EF4-FFF2-40B4-BE49-F238E27FC236}">
                <a16:creationId xmlns:a16="http://schemas.microsoft.com/office/drawing/2014/main" id="{4B281B7E-870B-4499-9F43-26726A4AD485}"/>
              </a:ext>
            </a:extLst>
          </p:cNvPr>
          <p:cNvSpPr/>
          <p:nvPr/>
        </p:nvSpPr>
        <p:spPr>
          <a:xfrm>
            <a:off x="5085460" y="3712085"/>
            <a:ext cx="1875213" cy="455315"/>
          </a:xfrm>
          <a:prstGeom prst="roundRect">
            <a:avLst>
              <a:gd name="adj" fmla="val 16667"/>
            </a:avLst>
          </a:prstGeom>
          <a:solidFill>
            <a:srgbClr val="002060"/>
          </a:solidFill>
          <a:ln>
            <a:noFill/>
          </a:ln>
        </p:spPr>
        <p:txBody>
          <a:bodyPr spcFirstLastPara="1" wrap="square" lIns="51426" tIns="51426" rIns="51426" bIns="51426" anchor="ctr" anchorCtr="0">
            <a:noAutofit/>
          </a:bodyPr>
          <a:lstStyle/>
          <a:p>
            <a:pPr algn="ctr">
              <a:buClr>
                <a:schemeClr val="dk1"/>
              </a:buClr>
              <a:buSzPts val="1200"/>
            </a:pPr>
            <a:r>
              <a:rPr lang="en-SG" sz="750" b="1">
                <a:solidFill>
                  <a:schemeClr val="bg1"/>
                </a:solidFill>
                <a:latin typeface="Montserrat"/>
                <a:ea typeface="Montserrat"/>
                <a:cs typeface="Montserrat"/>
                <a:sym typeface="Montserrat"/>
              </a:rPr>
              <a:t>Increased Self-Awareness</a:t>
            </a:r>
            <a:endParaRPr sz="750" b="1">
              <a:solidFill>
                <a:schemeClr val="bg1"/>
              </a:solidFill>
              <a:latin typeface="Montserrat"/>
              <a:ea typeface="Montserrat"/>
              <a:cs typeface="Montserrat"/>
              <a:sym typeface="Montserrat"/>
            </a:endParaRPr>
          </a:p>
        </p:txBody>
      </p:sp>
      <p:sp>
        <p:nvSpPr>
          <p:cNvPr id="168" name="Google Shape;536;p11">
            <a:extLst>
              <a:ext uri="{FF2B5EF4-FFF2-40B4-BE49-F238E27FC236}">
                <a16:creationId xmlns:a16="http://schemas.microsoft.com/office/drawing/2014/main" id="{76BDE474-9F6C-4BAB-8E6C-E9B43E76EAE7}"/>
              </a:ext>
            </a:extLst>
          </p:cNvPr>
          <p:cNvSpPr/>
          <p:nvPr/>
        </p:nvSpPr>
        <p:spPr>
          <a:xfrm>
            <a:off x="7056883" y="3697025"/>
            <a:ext cx="1875213" cy="455315"/>
          </a:xfrm>
          <a:prstGeom prst="roundRect">
            <a:avLst>
              <a:gd name="adj" fmla="val 16667"/>
            </a:avLst>
          </a:prstGeom>
          <a:solidFill>
            <a:srgbClr val="002060"/>
          </a:solidFill>
          <a:ln>
            <a:noFill/>
          </a:ln>
        </p:spPr>
        <p:txBody>
          <a:bodyPr spcFirstLastPara="1" wrap="square" lIns="51426" tIns="51426" rIns="51426" bIns="51426" anchor="ctr" anchorCtr="0">
            <a:noAutofit/>
          </a:bodyPr>
          <a:lstStyle/>
          <a:p>
            <a:pPr algn="ctr">
              <a:buClr>
                <a:schemeClr val="dk1"/>
              </a:buClr>
              <a:buSzPts val="1200"/>
            </a:pPr>
            <a:r>
              <a:rPr lang="en-SG" sz="750" b="1">
                <a:solidFill>
                  <a:schemeClr val="bg1"/>
                </a:solidFill>
                <a:latin typeface="Montserrat"/>
                <a:ea typeface="Montserrat"/>
                <a:cs typeface="Montserrat"/>
                <a:sym typeface="Montserrat"/>
              </a:rPr>
              <a:t>Singapore Centric</a:t>
            </a:r>
            <a:endParaRPr sz="750" b="1">
              <a:solidFill>
                <a:schemeClr val="bg1"/>
              </a:solidFill>
              <a:latin typeface="Montserrat"/>
              <a:ea typeface="Montserrat"/>
              <a:cs typeface="Montserrat"/>
              <a:sym typeface="Montserrat"/>
            </a:endParaRPr>
          </a:p>
        </p:txBody>
      </p:sp>
      <p:sp>
        <p:nvSpPr>
          <p:cNvPr id="169" name="Rectangle 168">
            <a:extLst>
              <a:ext uri="{FF2B5EF4-FFF2-40B4-BE49-F238E27FC236}">
                <a16:creationId xmlns:a16="http://schemas.microsoft.com/office/drawing/2014/main" id="{B3E5FCC7-8576-431C-8220-D8A651A39BC1}"/>
              </a:ext>
            </a:extLst>
          </p:cNvPr>
          <p:cNvSpPr/>
          <p:nvPr/>
        </p:nvSpPr>
        <p:spPr>
          <a:xfrm>
            <a:off x="5105754" y="1515204"/>
            <a:ext cx="1768979" cy="669414"/>
          </a:xfrm>
          <a:prstGeom prst="rect">
            <a:avLst/>
          </a:prstGeom>
        </p:spPr>
        <p:txBody>
          <a:bodyPr wrap="square">
            <a:spAutoFit/>
          </a:bodyPr>
          <a:lstStyle/>
          <a:p>
            <a:pPr algn="just">
              <a:buClr>
                <a:schemeClr val="dk1"/>
              </a:buClr>
              <a:buSzPts val="1200"/>
            </a:pPr>
            <a:r>
              <a:rPr lang="en-US" sz="750">
                <a:solidFill>
                  <a:schemeClr val="tx1">
                    <a:lumMod val="75000"/>
                    <a:lumOff val="25000"/>
                  </a:schemeClr>
                </a:solidFill>
                <a:latin typeface="Montserrat" panose="00000500000000000000" pitchFamily="50" charset="0"/>
                <a:sym typeface="Montserrat"/>
              </a:rPr>
              <a:t>As personal as personal finance gets, many youths feel that they are alone in mastering finance because managing personal financial situation can be sensitive and daunting.</a:t>
            </a:r>
          </a:p>
        </p:txBody>
      </p:sp>
      <p:cxnSp>
        <p:nvCxnSpPr>
          <p:cNvPr id="6" name="Straight Connector 5">
            <a:extLst>
              <a:ext uri="{FF2B5EF4-FFF2-40B4-BE49-F238E27FC236}">
                <a16:creationId xmlns:a16="http://schemas.microsoft.com/office/drawing/2014/main" id="{8147C362-CFDE-488A-ACBF-4191354226BC}"/>
              </a:ext>
            </a:extLst>
          </p:cNvPr>
          <p:cNvCxnSpPr/>
          <p:nvPr/>
        </p:nvCxnSpPr>
        <p:spPr>
          <a:xfrm>
            <a:off x="3911600" y="2842940"/>
            <a:ext cx="423672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71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Light Grey Curves Graphic Backgrounds for Powerpoint Templates - PPT  Backgrounds">
            <a:extLst>
              <a:ext uri="{FF2B5EF4-FFF2-40B4-BE49-F238E27FC236}">
                <a16:creationId xmlns:a16="http://schemas.microsoft.com/office/drawing/2014/main" id="{AE3AAB4B-3D72-42BC-87A7-88CC634FD9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5000"/>
          <a:stretch/>
        </p:blipFill>
        <p:spPr bwMode="auto">
          <a:xfrm>
            <a:off x="-3538"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CB9D45C-B70A-4924-9891-6B90C0B282E8}"/>
              </a:ext>
            </a:extLst>
          </p:cNvPr>
          <p:cNvPicPr>
            <a:picLocks noChangeAspect="1"/>
          </p:cNvPicPr>
          <p:nvPr/>
        </p:nvPicPr>
        <p:blipFill>
          <a:blip r:embed="rId3"/>
          <a:stretch>
            <a:fillRect/>
          </a:stretch>
        </p:blipFill>
        <p:spPr>
          <a:xfrm>
            <a:off x="3306579" y="1390940"/>
            <a:ext cx="1224108" cy="2651200"/>
          </a:xfrm>
          <a:prstGeom prst="rect">
            <a:avLst/>
          </a:prstGeom>
        </p:spPr>
      </p:pic>
      <p:pic>
        <p:nvPicPr>
          <p:cNvPr id="5" name="Picture 4">
            <a:extLst>
              <a:ext uri="{FF2B5EF4-FFF2-40B4-BE49-F238E27FC236}">
                <a16:creationId xmlns:a16="http://schemas.microsoft.com/office/drawing/2014/main" id="{B59C1E1A-A178-4E4E-8445-488AE2C6A0A8}"/>
              </a:ext>
            </a:extLst>
          </p:cNvPr>
          <p:cNvPicPr>
            <a:picLocks noChangeAspect="1"/>
          </p:cNvPicPr>
          <p:nvPr/>
        </p:nvPicPr>
        <p:blipFill>
          <a:blip r:embed="rId4"/>
          <a:stretch>
            <a:fillRect/>
          </a:stretch>
        </p:blipFill>
        <p:spPr>
          <a:xfrm>
            <a:off x="1678118" y="1390940"/>
            <a:ext cx="1224109" cy="2651200"/>
          </a:xfrm>
          <a:prstGeom prst="rect">
            <a:avLst/>
          </a:prstGeom>
        </p:spPr>
      </p:pic>
      <p:pic>
        <p:nvPicPr>
          <p:cNvPr id="4" name="Picture 3">
            <a:extLst>
              <a:ext uri="{FF2B5EF4-FFF2-40B4-BE49-F238E27FC236}">
                <a16:creationId xmlns:a16="http://schemas.microsoft.com/office/drawing/2014/main" id="{7666AF81-A2C8-4CD9-AF3D-2494B6E6CC2E}"/>
              </a:ext>
            </a:extLst>
          </p:cNvPr>
          <p:cNvPicPr>
            <a:picLocks noChangeAspect="1"/>
          </p:cNvPicPr>
          <p:nvPr/>
        </p:nvPicPr>
        <p:blipFill>
          <a:blip r:embed="rId5"/>
          <a:stretch>
            <a:fillRect/>
          </a:stretch>
        </p:blipFill>
        <p:spPr>
          <a:xfrm>
            <a:off x="4923774" y="1390940"/>
            <a:ext cx="1226387" cy="2656135"/>
          </a:xfrm>
          <a:prstGeom prst="rect">
            <a:avLst/>
          </a:prstGeom>
        </p:spPr>
      </p:pic>
      <p:pic>
        <p:nvPicPr>
          <p:cNvPr id="23" name="Picture 22" descr="A close up of a sign&#10;&#10;Description generated with high confidence">
            <a:extLst>
              <a:ext uri="{FF2B5EF4-FFF2-40B4-BE49-F238E27FC236}">
                <a16:creationId xmlns:a16="http://schemas.microsoft.com/office/drawing/2014/main" id="{EFDE08B1-E5DB-4347-A5DC-BA8867B63263}"/>
              </a:ext>
            </a:extLst>
          </p:cNvPr>
          <p:cNvPicPr>
            <a:picLocks noChangeAspect="1"/>
          </p:cNvPicPr>
          <p:nvPr/>
        </p:nvPicPr>
        <p:blipFill rotWithShape="1">
          <a:blip r:embed="rId6"/>
          <a:srcRect l="32590" r="32727" b="13158"/>
          <a:stretch/>
        </p:blipFill>
        <p:spPr>
          <a:xfrm>
            <a:off x="4793800" y="574290"/>
            <a:ext cx="1479790" cy="3705269"/>
          </a:xfrm>
          <a:prstGeom prst="rect">
            <a:avLst/>
          </a:prstGeom>
        </p:spPr>
      </p:pic>
      <p:pic>
        <p:nvPicPr>
          <p:cNvPr id="2" name="Picture 1">
            <a:extLst>
              <a:ext uri="{FF2B5EF4-FFF2-40B4-BE49-F238E27FC236}">
                <a16:creationId xmlns:a16="http://schemas.microsoft.com/office/drawing/2014/main" id="{F7885EC9-8635-4011-B88C-A5F9CBD4EFC2}"/>
              </a:ext>
            </a:extLst>
          </p:cNvPr>
          <p:cNvPicPr>
            <a:picLocks noChangeAspect="1"/>
          </p:cNvPicPr>
          <p:nvPr/>
        </p:nvPicPr>
        <p:blipFill>
          <a:blip r:embed="rId7"/>
          <a:stretch>
            <a:fillRect/>
          </a:stretch>
        </p:blipFill>
        <p:spPr>
          <a:xfrm>
            <a:off x="6585124" y="1390940"/>
            <a:ext cx="1233140" cy="2670759"/>
          </a:xfrm>
          <a:prstGeom prst="rect">
            <a:avLst/>
          </a:prstGeom>
        </p:spPr>
      </p:pic>
      <p:sp>
        <p:nvSpPr>
          <p:cNvPr id="29" name="Google Shape;513;p10">
            <a:extLst>
              <a:ext uri="{FF2B5EF4-FFF2-40B4-BE49-F238E27FC236}">
                <a16:creationId xmlns:a16="http://schemas.microsoft.com/office/drawing/2014/main" id="{B559067F-0D01-4DF9-B1B7-8CF4726077CB}"/>
              </a:ext>
            </a:extLst>
          </p:cNvPr>
          <p:cNvSpPr txBox="1">
            <a:spLocks/>
          </p:cNvSpPr>
          <p:nvPr/>
        </p:nvSpPr>
        <p:spPr>
          <a:xfrm>
            <a:off x="243747" y="214917"/>
            <a:ext cx="8649430" cy="251599"/>
          </a:xfrm>
          <a:prstGeom prst="rect">
            <a:avLst/>
          </a:prstGeom>
          <a:noFill/>
          <a:ln>
            <a:noFill/>
          </a:ln>
        </p:spPr>
        <p:txBody>
          <a:bodyPr spcFirstLastPara="1" wrap="square" lIns="68569" tIns="34275" rIns="68569" bIns="3427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SG" sz="1800" b="1">
                <a:latin typeface="Montserrat"/>
                <a:sym typeface="Montserrat"/>
              </a:rPr>
              <a:t>ONBOARDING WALKTHROUGH</a:t>
            </a:r>
            <a:endParaRPr lang="en-SG" sz="1800" b="1"/>
          </a:p>
        </p:txBody>
      </p:sp>
      <p:pic>
        <p:nvPicPr>
          <p:cNvPr id="3" name="Picture 2" descr="A picture containing computer, shirt&#10;&#10;Description generated with very high confidence">
            <a:extLst>
              <a:ext uri="{FF2B5EF4-FFF2-40B4-BE49-F238E27FC236}">
                <a16:creationId xmlns:a16="http://schemas.microsoft.com/office/drawing/2014/main" id="{74A9E2A6-AAB0-4A43-BDE5-A684603A8160}"/>
              </a:ext>
            </a:extLst>
          </p:cNvPr>
          <p:cNvPicPr>
            <a:picLocks noChangeAspect="1"/>
          </p:cNvPicPr>
          <p:nvPr/>
        </p:nvPicPr>
        <p:blipFill>
          <a:blip r:embed="rId8"/>
          <a:stretch>
            <a:fillRect/>
          </a:stretch>
        </p:blipFill>
        <p:spPr>
          <a:xfrm>
            <a:off x="0" y="3740373"/>
            <a:ext cx="1812736" cy="1403127"/>
          </a:xfrm>
          <a:prstGeom prst="rect">
            <a:avLst/>
          </a:prstGeom>
        </p:spPr>
      </p:pic>
      <p:grpSp>
        <p:nvGrpSpPr>
          <p:cNvPr id="25" name="Google Shape;12887;p52">
            <a:extLst>
              <a:ext uri="{FF2B5EF4-FFF2-40B4-BE49-F238E27FC236}">
                <a16:creationId xmlns:a16="http://schemas.microsoft.com/office/drawing/2014/main" id="{4C244720-B44E-40C7-B53E-F18410F2F5EE}"/>
              </a:ext>
            </a:extLst>
          </p:cNvPr>
          <p:cNvGrpSpPr/>
          <p:nvPr/>
        </p:nvGrpSpPr>
        <p:grpSpPr>
          <a:xfrm>
            <a:off x="4198267" y="189926"/>
            <a:ext cx="370195" cy="300154"/>
            <a:chOff x="3952456" y="1524280"/>
            <a:chExt cx="370195" cy="300154"/>
          </a:xfrm>
        </p:grpSpPr>
        <p:sp>
          <p:nvSpPr>
            <p:cNvPr id="26" name="Google Shape;12888;p52">
              <a:extLst>
                <a:ext uri="{FF2B5EF4-FFF2-40B4-BE49-F238E27FC236}">
                  <a16:creationId xmlns:a16="http://schemas.microsoft.com/office/drawing/2014/main" id="{C3A3A8C9-EFCB-4A03-80F7-4AE551A00111}"/>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889;p52">
              <a:extLst>
                <a:ext uri="{FF2B5EF4-FFF2-40B4-BE49-F238E27FC236}">
                  <a16:creationId xmlns:a16="http://schemas.microsoft.com/office/drawing/2014/main" id="{CB6A9A8C-7941-4663-9282-B57B4B55CD0E}"/>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890;p52">
              <a:extLst>
                <a:ext uri="{FF2B5EF4-FFF2-40B4-BE49-F238E27FC236}">
                  <a16:creationId xmlns:a16="http://schemas.microsoft.com/office/drawing/2014/main" id="{15BD0A1D-DE90-4DBB-9898-EA0913B6479F}"/>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891;p52">
              <a:extLst>
                <a:ext uri="{FF2B5EF4-FFF2-40B4-BE49-F238E27FC236}">
                  <a16:creationId xmlns:a16="http://schemas.microsoft.com/office/drawing/2014/main" id="{007ECEC1-1579-47C7-A39B-18F68FED67B0}"/>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892;p52">
              <a:extLst>
                <a:ext uri="{FF2B5EF4-FFF2-40B4-BE49-F238E27FC236}">
                  <a16:creationId xmlns:a16="http://schemas.microsoft.com/office/drawing/2014/main" id="{6FDF9AFA-FBF8-4F0A-B478-CABE9B182967}"/>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893;p52">
              <a:extLst>
                <a:ext uri="{FF2B5EF4-FFF2-40B4-BE49-F238E27FC236}">
                  <a16:creationId xmlns:a16="http://schemas.microsoft.com/office/drawing/2014/main" id="{7408A498-0D57-4583-B96C-1C5E9482AB5C}"/>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roup 33">
            <a:extLst>
              <a:ext uri="{FF2B5EF4-FFF2-40B4-BE49-F238E27FC236}">
                <a16:creationId xmlns:a16="http://schemas.microsoft.com/office/drawing/2014/main" id="{904AA76F-B69A-47FD-B3A4-88BD0D71B9F7}"/>
              </a:ext>
            </a:extLst>
          </p:cNvPr>
          <p:cNvGrpSpPr/>
          <p:nvPr/>
        </p:nvGrpSpPr>
        <p:grpSpPr>
          <a:xfrm>
            <a:off x="1513192" y="4279559"/>
            <a:ext cx="6489039" cy="634213"/>
            <a:chOff x="448423" y="1188504"/>
            <a:chExt cx="11536069" cy="1127490"/>
          </a:xfrm>
        </p:grpSpPr>
        <p:sp>
          <p:nvSpPr>
            <p:cNvPr id="35" name="Rectangle 34">
              <a:extLst>
                <a:ext uri="{FF2B5EF4-FFF2-40B4-BE49-F238E27FC236}">
                  <a16:creationId xmlns:a16="http://schemas.microsoft.com/office/drawing/2014/main" id="{CE804922-DC13-4063-AFBD-B0AC91BC6227}"/>
                </a:ext>
              </a:extLst>
            </p:cNvPr>
            <p:cNvSpPr/>
            <p:nvPr/>
          </p:nvSpPr>
          <p:spPr>
            <a:xfrm>
              <a:off x="448423" y="1188504"/>
              <a:ext cx="2630738" cy="1037437"/>
            </a:xfrm>
            <a:prstGeom prst="rect">
              <a:avLst/>
            </a:prstGeom>
          </p:spPr>
          <p:txBody>
            <a:bodyPr wrap="square" lIns="68580" rIns="68580" bIns="34290">
              <a:spAutoFit/>
            </a:bodyPr>
            <a:lstStyle/>
            <a:p>
              <a:pPr algn="ctr">
                <a:lnSpc>
                  <a:spcPct val="89000"/>
                </a:lnSpc>
                <a:spcBef>
                  <a:spcPts val="337"/>
                </a:spcBef>
              </a:pPr>
              <a: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t>1</a:t>
              </a:r>
              <a:b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br>
              <a:r>
                <a:rPr lang="en-US" sz="964" b="1" spc="112">
                  <a:solidFill>
                    <a:schemeClr val="tx1">
                      <a:lumMod val="75000"/>
                      <a:lumOff val="25000"/>
                    </a:schemeClr>
                  </a:solidFill>
                  <a:latin typeface="Montserrat Medium" panose="00000600000000000000" pitchFamily="50" charset="0"/>
                  <a:ea typeface="Source Sans Pro Semibold" charset="0"/>
                  <a:cs typeface="Source Sans Pro Semibold" charset="0"/>
                </a:rPr>
                <a:t> </a:t>
              </a:r>
              <a:br>
                <a:rPr lang="en-US" sz="643">
                  <a:solidFill>
                    <a:schemeClr val="tx1">
                      <a:lumMod val="75000"/>
                      <a:lumOff val="25000"/>
                    </a:schemeClr>
                  </a:solidFill>
                  <a:latin typeface="Montserrat" panose="00000500000000000000" pitchFamily="50" charset="0"/>
                  <a:ea typeface="Source Sans Pro" charset="0"/>
                  <a:cs typeface="Source Sans Pro" charset="0"/>
                </a:rPr>
              </a:br>
              <a:r>
                <a:rPr lang="en-US" sz="800" b="1">
                  <a:solidFill>
                    <a:schemeClr val="tx1">
                      <a:lumMod val="75000"/>
                      <a:lumOff val="25000"/>
                    </a:schemeClr>
                  </a:solidFill>
                  <a:latin typeface="Montserrat" panose="00000500000000000000" pitchFamily="50" charset="0"/>
                  <a:ea typeface="Source Sans Pro" charset="0"/>
                  <a:cs typeface="Source Sans Pro" charset="0"/>
                  <a:sym typeface="Montserrat"/>
                </a:rPr>
                <a:t>REGISTER</a:t>
              </a:r>
              <a:endParaRPr lang="en-US" sz="800" b="1">
                <a:solidFill>
                  <a:schemeClr val="tx1">
                    <a:lumMod val="75000"/>
                    <a:lumOff val="25000"/>
                  </a:schemeClr>
                </a:solidFill>
                <a:latin typeface="Montserrat" panose="00000500000000000000" pitchFamily="50" charset="0"/>
                <a:sym typeface="Montserrat"/>
              </a:endParaRPr>
            </a:p>
            <a:p>
              <a:pPr algn="ctr">
                <a:lnSpc>
                  <a:spcPct val="89000"/>
                </a:lnSpc>
                <a:spcBef>
                  <a:spcPts val="337"/>
                </a:spcBef>
              </a:pPr>
              <a:endParaRPr lang="en-US" sz="643">
                <a:solidFill>
                  <a:schemeClr val="tx1">
                    <a:lumMod val="75000"/>
                    <a:lumOff val="25000"/>
                  </a:schemeClr>
                </a:solidFill>
                <a:latin typeface="Montserrat" panose="00000500000000000000" pitchFamily="50" charset="0"/>
                <a:ea typeface="Source Sans Pro" charset="0"/>
                <a:cs typeface="Source Sans Pro" charset="0"/>
              </a:endParaRPr>
            </a:p>
          </p:txBody>
        </p:sp>
        <p:sp>
          <p:nvSpPr>
            <p:cNvPr id="37" name="Rectangle 36">
              <a:extLst>
                <a:ext uri="{FF2B5EF4-FFF2-40B4-BE49-F238E27FC236}">
                  <a16:creationId xmlns:a16="http://schemas.microsoft.com/office/drawing/2014/main" id="{14858869-900D-4B74-9653-77892B0D2AE2}"/>
                </a:ext>
              </a:extLst>
            </p:cNvPr>
            <p:cNvSpPr/>
            <p:nvPr/>
          </p:nvSpPr>
          <p:spPr>
            <a:xfrm>
              <a:off x="6144658" y="1188504"/>
              <a:ext cx="2927287" cy="1127490"/>
            </a:xfrm>
            <a:prstGeom prst="rect">
              <a:avLst/>
            </a:prstGeom>
          </p:spPr>
          <p:txBody>
            <a:bodyPr wrap="square" lIns="68580" rIns="68580" bIns="34290">
              <a:spAutoFit/>
            </a:bodyPr>
            <a:lstStyle/>
            <a:p>
              <a:pPr algn="ctr">
                <a:lnSpc>
                  <a:spcPct val="89000"/>
                </a:lnSpc>
                <a:spcBef>
                  <a:spcPts val="337"/>
                </a:spcBef>
              </a:pPr>
              <a: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t>3</a:t>
              </a:r>
              <a:b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br>
              <a:r>
                <a:rPr lang="en-US" sz="643" b="1" spc="112">
                  <a:solidFill>
                    <a:schemeClr val="tx1">
                      <a:lumMod val="75000"/>
                      <a:lumOff val="25000"/>
                    </a:schemeClr>
                  </a:solidFill>
                  <a:latin typeface="Montserrat Medium" panose="00000600000000000000" pitchFamily="50" charset="0"/>
                  <a:ea typeface="Source Sans Pro Semibold" charset="0"/>
                  <a:cs typeface="Source Sans Pro Semibold" charset="0"/>
                </a:rPr>
                <a:t> </a:t>
              </a:r>
              <a:endPar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endParaRPr>
            </a:p>
            <a:p>
              <a:pPr algn="ctr">
                <a:buClr>
                  <a:schemeClr val="dk1"/>
                </a:buClr>
                <a:buSzPts val="1200"/>
              </a:pPr>
              <a:r>
                <a:rPr lang="en-US" sz="800" b="1">
                  <a:solidFill>
                    <a:schemeClr val="tx1">
                      <a:lumMod val="75000"/>
                      <a:lumOff val="25000"/>
                    </a:schemeClr>
                  </a:solidFill>
                  <a:latin typeface="Montserrat" panose="00000500000000000000" pitchFamily="50" charset="0"/>
                  <a:sym typeface="Montserrat"/>
                </a:rPr>
                <a:t>QUESTIONNAIRE </a:t>
              </a:r>
            </a:p>
            <a:p>
              <a:pPr algn="ctr">
                <a:buClr>
                  <a:schemeClr val="dk1"/>
                </a:buClr>
                <a:buSzPts val="1200"/>
              </a:pPr>
              <a:r>
                <a:rPr lang="en-US" sz="700" b="1">
                  <a:solidFill>
                    <a:schemeClr val="tx1">
                      <a:lumMod val="75000"/>
                      <a:lumOff val="25000"/>
                    </a:schemeClr>
                  </a:solidFill>
                  <a:latin typeface="Montserrat" panose="00000500000000000000" pitchFamily="50" charset="0"/>
                  <a:sym typeface="Montserrat"/>
                </a:rPr>
                <a:t>(LEGACY, HEALTH, PERSONAL FINANCIAL GOALS)</a:t>
              </a:r>
            </a:p>
          </p:txBody>
        </p:sp>
        <p:sp>
          <p:nvSpPr>
            <p:cNvPr id="38" name="Rectangle 37">
              <a:extLst>
                <a:ext uri="{FF2B5EF4-FFF2-40B4-BE49-F238E27FC236}">
                  <a16:creationId xmlns:a16="http://schemas.microsoft.com/office/drawing/2014/main" id="{845E2BB6-21F6-4D5E-ACF4-82F44B8BB430}"/>
                </a:ext>
              </a:extLst>
            </p:cNvPr>
            <p:cNvSpPr/>
            <p:nvPr/>
          </p:nvSpPr>
          <p:spPr>
            <a:xfrm>
              <a:off x="9094538" y="1188504"/>
              <a:ext cx="2889954" cy="770581"/>
            </a:xfrm>
            <a:prstGeom prst="rect">
              <a:avLst/>
            </a:prstGeom>
          </p:spPr>
          <p:txBody>
            <a:bodyPr wrap="square" lIns="68580" rIns="68580" bIns="34290">
              <a:spAutoFit/>
            </a:bodyPr>
            <a:lstStyle/>
            <a:p>
              <a:pPr algn="ctr">
                <a:lnSpc>
                  <a:spcPct val="89000"/>
                </a:lnSpc>
                <a:spcBef>
                  <a:spcPts val="337"/>
                </a:spcBef>
              </a:pPr>
              <a: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t>4</a:t>
              </a:r>
              <a:b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br>
              <a:r>
                <a:rPr lang="en-US" sz="643" b="1" spc="112">
                  <a:solidFill>
                    <a:schemeClr val="tx1">
                      <a:lumMod val="75000"/>
                      <a:lumOff val="25000"/>
                    </a:schemeClr>
                  </a:solidFill>
                  <a:latin typeface="Montserrat Medium" panose="00000600000000000000" pitchFamily="50" charset="0"/>
                  <a:ea typeface="Source Sans Pro Semibold" charset="0"/>
                  <a:cs typeface="Source Sans Pro Semibold" charset="0"/>
                </a:rPr>
                <a:t> </a:t>
              </a:r>
              <a:r>
                <a:rPr lang="en-US" sz="750" b="1" spc="112">
                  <a:solidFill>
                    <a:schemeClr val="tx1">
                      <a:lumMod val="75000"/>
                      <a:lumOff val="25000"/>
                    </a:schemeClr>
                  </a:solidFill>
                  <a:latin typeface="Montserrat Medium" panose="00000600000000000000" pitchFamily="50" charset="0"/>
                  <a:ea typeface="Source Sans Pro Semibold" charset="0"/>
                  <a:cs typeface="Source Sans Pro Semibold" charset="0"/>
                </a:rPr>
                <a:t> </a:t>
              </a:r>
              <a:endPar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endParaRPr>
            </a:p>
            <a:p>
              <a:pPr algn="ctr">
                <a:buClr>
                  <a:schemeClr val="dk1"/>
                </a:buClr>
                <a:buSzPts val="1200"/>
              </a:pPr>
              <a:r>
                <a:rPr lang="en-US" sz="800" b="1">
                  <a:solidFill>
                    <a:schemeClr val="tx1">
                      <a:lumMod val="75000"/>
                      <a:lumOff val="25000"/>
                    </a:schemeClr>
                  </a:solidFill>
                  <a:latin typeface="Montserrat" panose="00000500000000000000" pitchFamily="50" charset="0"/>
                  <a:sym typeface="Montserrat"/>
                </a:rPr>
                <a:t>YOU’RE ALL SET!</a:t>
              </a:r>
            </a:p>
          </p:txBody>
        </p:sp>
      </p:grpSp>
      <p:sp>
        <p:nvSpPr>
          <p:cNvPr id="39" name="Rectangle 38">
            <a:extLst>
              <a:ext uri="{FF2B5EF4-FFF2-40B4-BE49-F238E27FC236}">
                <a16:creationId xmlns:a16="http://schemas.microsoft.com/office/drawing/2014/main" id="{D66530CB-CD10-4B6D-8F52-59BEE42E9569}"/>
              </a:ext>
            </a:extLst>
          </p:cNvPr>
          <p:cNvSpPr/>
          <p:nvPr/>
        </p:nvSpPr>
        <p:spPr>
          <a:xfrm>
            <a:off x="3134085" y="4279559"/>
            <a:ext cx="1479790" cy="671594"/>
          </a:xfrm>
          <a:prstGeom prst="rect">
            <a:avLst/>
          </a:prstGeom>
        </p:spPr>
        <p:txBody>
          <a:bodyPr wrap="square" lIns="68580" rIns="68580" bIns="34290">
            <a:spAutoFit/>
          </a:bodyPr>
          <a:lstStyle/>
          <a:p>
            <a:pPr algn="ctr">
              <a:lnSpc>
                <a:spcPct val="89000"/>
              </a:lnSpc>
              <a:spcBef>
                <a:spcPts val="337"/>
              </a:spcBef>
            </a:pPr>
            <a: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t>2</a:t>
            </a:r>
            <a:b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br>
            <a:r>
              <a:rPr lang="en-US" sz="964" b="1" spc="112">
                <a:solidFill>
                  <a:schemeClr val="tx1">
                    <a:lumMod val="75000"/>
                    <a:lumOff val="25000"/>
                  </a:schemeClr>
                </a:solidFill>
                <a:latin typeface="Montserrat Medium" panose="00000600000000000000" pitchFamily="50" charset="0"/>
                <a:ea typeface="Source Sans Pro Semibold" charset="0"/>
                <a:cs typeface="Source Sans Pro Semibold" charset="0"/>
              </a:rPr>
              <a:t> </a:t>
            </a:r>
            <a:br>
              <a:rPr lang="en-US" sz="643">
                <a:solidFill>
                  <a:schemeClr val="tx1">
                    <a:lumMod val="75000"/>
                    <a:lumOff val="25000"/>
                  </a:schemeClr>
                </a:solidFill>
                <a:latin typeface="Montserrat" panose="00000500000000000000" pitchFamily="50" charset="0"/>
                <a:ea typeface="Source Sans Pro" charset="0"/>
                <a:cs typeface="Source Sans Pro" charset="0"/>
              </a:rPr>
            </a:br>
            <a:r>
              <a:rPr lang="en-US" sz="800" b="1">
                <a:solidFill>
                  <a:schemeClr val="tx1">
                    <a:lumMod val="75000"/>
                    <a:lumOff val="25000"/>
                  </a:schemeClr>
                </a:solidFill>
                <a:latin typeface="Montserrat" panose="00000500000000000000" pitchFamily="50" charset="0"/>
                <a:ea typeface="Source Sans Pro" charset="0"/>
                <a:cs typeface="Source Sans Pro" charset="0"/>
                <a:sym typeface="Montserrat"/>
              </a:rPr>
              <a:t>QUESTIONNAIRE</a:t>
            </a:r>
            <a:br>
              <a:rPr lang="en-US" sz="800" b="1">
                <a:solidFill>
                  <a:schemeClr val="tx1">
                    <a:lumMod val="75000"/>
                    <a:lumOff val="25000"/>
                  </a:schemeClr>
                </a:solidFill>
                <a:latin typeface="Montserrat" panose="00000500000000000000" pitchFamily="50" charset="0"/>
                <a:ea typeface="Source Sans Pro" charset="0"/>
                <a:cs typeface="Source Sans Pro" charset="0"/>
                <a:sym typeface="Montserrat"/>
              </a:rPr>
            </a:br>
            <a:r>
              <a:rPr lang="en-US" sz="700" b="1">
                <a:solidFill>
                  <a:schemeClr val="tx1">
                    <a:lumMod val="75000"/>
                    <a:lumOff val="25000"/>
                  </a:schemeClr>
                </a:solidFill>
                <a:latin typeface="Montserrat" panose="00000500000000000000" pitchFamily="50" charset="0"/>
                <a:ea typeface="Source Sans Pro" charset="0"/>
                <a:cs typeface="Source Sans Pro" charset="0"/>
                <a:sym typeface="Montserrat"/>
              </a:rPr>
              <a:t>(PERSONAL FINANCE DETAILS)</a:t>
            </a:r>
            <a:endParaRPr lang="en-US" sz="700" b="1">
              <a:solidFill>
                <a:schemeClr val="tx1">
                  <a:lumMod val="75000"/>
                  <a:lumOff val="25000"/>
                </a:schemeClr>
              </a:solidFill>
              <a:latin typeface="Montserrat" panose="00000500000000000000" pitchFamily="50" charset="0"/>
              <a:sym typeface="Montserrat"/>
            </a:endParaRPr>
          </a:p>
          <a:p>
            <a:pPr algn="ctr">
              <a:lnSpc>
                <a:spcPct val="89000"/>
              </a:lnSpc>
              <a:spcBef>
                <a:spcPts val="337"/>
              </a:spcBef>
            </a:pPr>
            <a:endParaRPr lang="en-US" sz="643">
              <a:solidFill>
                <a:schemeClr val="tx1">
                  <a:lumMod val="75000"/>
                  <a:lumOff val="25000"/>
                </a:schemeClr>
              </a:solidFill>
              <a:latin typeface="Montserrat" panose="00000500000000000000" pitchFamily="50" charset="0"/>
              <a:ea typeface="Source Sans Pro" charset="0"/>
              <a:cs typeface="Source Sans Pro" charset="0"/>
            </a:endParaRPr>
          </a:p>
        </p:txBody>
      </p:sp>
      <p:pic>
        <p:nvPicPr>
          <p:cNvPr id="33" name="Picture 32" descr="A close up of a logo&#10;&#10;Description generated with high confidence">
            <a:extLst>
              <a:ext uri="{FF2B5EF4-FFF2-40B4-BE49-F238E27FC236}">
                <a16:creationId xmlns:a16="http://schemas.microsoft.com/office/drawing/2014/main" id="{DE9EDD93-4A11-4E87-BAB9-E5B286EDB5D2}"/>
              </a:ext>
            </a:extLst>
          </p:cNvPr>
          <p:cNvPicPr>
            <a:picLocks noChangeAspect="1"/>
          </p:cNvPicPr>
          <p:nvPr/>
        </p:nvPicPr>
        <p:blipFill>
          <a:blip r:embed="rId9"/>
          <a:stretch>
            <a:fillRect/>
          </a:stretch>
        </p:blipFill>
        <p:spPr>
          <a:xfrm>
            <a:off x="4841807" y="610369"/>
            <a:ext cx="1383776" cy="948875"/>
          </a:xfrm>
          <a:prstGeom prst="rect">
            <a:avLst/>
          </a:prstGeom>
        </p:spPr>
      </p:pic>
      <p:pic>
        <p:nvPicPr>
          <p:cNvPr id="42" name="Picture 41" descr="A close up of a sign&#10;&#10;Description generated with high confidence">
            <a:extLst>
              <a:ext uri="{FF2B5EF4-FFF2-40B4-BE49-F238E27FC236}">
                <a16:creationId xmlns:a16="http://schemas.microsoft.com/office/drawing/2014/main" id="{51A9A63C-AC2E-47B6-AE86-D80F5296AB4E}"/>
              </a:ext>
            </a:extLst>
          </p:cNvPr>
          <p:cNvPicPr>
            <a:picLocks noChangeAspect="1"/>
          </p:cNvPicPr>
          <p:nvPr/>
        </p:nvPicPr>
        <p:blipFill rotWithShape="1">
          <a:blip r:embed="rId6"/>
          <a:srcRect l="32590" r="32727" b="13158"/>
          <a:stretch/>
        </p:blipFill>
        <p:spPr>
          <a:xfrm>
            <a:off x="6467372" y="574290"/>
            <a:ext cx="1479790" cy="3705269"/>
          </a:xfrm>
          <a:prstGeom prst="rect">
            <a:avLst/>
          </a:prstGeom>
        </p:spPr>
      </p:pic>
      <p:pic>
        <p:nvPicPr>
          <p:cNvPr id="43" name="Picture 42" descr="A close up of a sign&#10;&#10;Description generated with high confidence">
            <a:extLst>
              <a:ext uri="{FF2B5EF4-FFF2-40B4-BE49-F238E27FC236}">
                <a16:creationId xmlns:a16="http://schemas.microsoft.com/office/drawing/2014/main" id="{B5C8F15C-6B64-4144-B009-760FB55E0AA0}"/>
              </a:ext>
            </a:extLst>
          </p:cNvPr>
          <p:cNvPicPr>
            <a:picLocks noChangeAspect="1"/>
          </p:cNvPicPr>
          <p:nvPr/>
        </p:nvPicPr>
        <p:blipFill rotWithShape="1">
          <a:blip r:embed="rId6"/>
          <a:srcRect l="32590" r="32727" b="13158"/>
          <a:stretch/>
        </p:blipFill>
        <p:spPr>
          <a:xfrm>
            <a:off x="3171796" y="571966"/>
            <a:ext cx="1479790" cy="3705269"/>
          </a:xfrm>
          <a:prstGeom prst="rect">
            <a:avLst/>
          </a:prstGeom>
        </p:spPr>
      </p:pic>
      <p:pic>
        <p:nvPicPr>
          <p:cNvPr id="44" name="Picture 43" descr="A close up of a sign&#10;&#10;Description generated with high confidence">
            <a:extLst>
              <a:ext uri="{FF2B5EF4-FFF2-40B4-BE49-F238E27FC236}">
                <a16:creationId xmlns:a16="http://schemas.microsoft.com/office/drawing/2014/main" id="{6F1E90C9-64FB-4DDE-94D2-01E21E5F15C0}"/>
              </a:ext>
            </a:extLst>
          </p:cNvPr>
          <p:cNvPicPr>
            <a:picLocks noChangeAspect="1"/>
          </p:cNvPicPr>
          <p:nvPr/>
        </p:nvPicPr>
        <p:blipFill rotWithShape="1">
          <a:blip r:embed="rId6"/>
          <a:srcRect l="32590" r="32727" b="13158"/>
          <a:stretch/>
        </p:blipFill>
        <p:spPr>
          <a:xfrm>
            <a:off x="1540727" y="575746"/>
            <a:ext cx="1479790" cy="3705269"/>
          </a:xfrm>
          <a:prstGeom prst="rect">
            <a:avLst/>
          </a:prstGeom>
        </p:spPr>
      </p:pic>
    </p:spTree>
    <p:extLst>
      <p:ext uri="{BB962C8B-B14F-4D97-AF65-F5344CB8AC3E}">
        <p14:creationId xmlns:p14="http://schemas.microsoft.com/office/powerpoint/2010/main" val="1149860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10"/>
        <p:cNvGrpSpPr/>
        <p:nvPr/>
      </p:nvGrpSpPr>
      <p:grpSpPr>
        <a:xfrm>
          <a:off x="0" y="0"/>
          <a:ext cx="0" cy="0"/>
          <a:chOff x="0" y="0"/>
          <a:chExt cx="0" cy="0"/>
        </a:xfrm>
      </p:grpSpPr>
      <p:pic>
        <p:nvPicPr>
          <p:cNvPr id="33" name="Picture 2" descr="Light Grey Curves Graphic Backgrounds for Powerpoint Templates - PPT  Backgrounds">
            <a:extLst>
              <a:ext uri="{FF2B5EF4-FFF2-40B4-BE49-F238E27FC236}">
                <a16:creationId xmlns:a16="http://schemas.microsoft.com/office/drawing/2014/main" id="{06F35553-04A1-4AF1-94E9-B40B873726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5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956A20C-C688-45D3-A295-3B2AA67F9F4E}"/>
              </a:ext>
            </a:extLst>
          </p:cNvPr>
          <p:cNvPicPr>
            <a:picLocks noChangeAspect="1"/>
          </p:cNvPicPr>
          <p:nvPr/>
        </p:nvPicPr>
        <p:blipFill>
          <a:blip r:embed="rId4"/>
          <a:stretch>
            <a:fillRect/>
          </a:stretch>
        </p:blipFill>
        <p:spPr>
          <a:xfrm>
            <a:off x="648003" y="1165605"/>
            <a:ext cx="4430443" cy="2251938"/>
          </a:xfrm>
          <a:prstGeom prst="rect">
            <a:avLst/>
          </a:prstGeom>
        </p:spPr>
      </p:pic>
      <p:pic>
        <p:nvPicPr>
          <p:cNvPr id="10" name="Picture 9">
            <a:extLst>
              <a:ext uri="{FF2B5EF4-FFF2-40B4-BE49-F238E27FC236}">
                <a16:creationId xmlns:a16="http://schemas.microsoft.com/office/drawing/2014/main" id="{9D672B01-400F-44FE-849F-CF35E7FD9CD5}"/>
              </a:ext>
            </a:extLst>
          </p:cNvPr>
          <p:cNvPicPr>
            <a:picLocks noChangeAspect="1"/>
          </p:cNvPicPr>
          <p:nvPr/>
        </p:nvPicPr>
        <p:blipFill>
          <a:blip r:embed="rId5"/>
          <a:stretch>
            <a:fillRect/>
          </a:stretch>
        </p:blipFill>
        <p:spPr>
          <a:xfrm>
            <a:off x="648004" y="3306563"/>
            <a:ext cx="4423384" cy="1218654"/>
          </a:xfrm>
          <a:prstGeom prst="rect">
            <a:avLst/>
          </a:prstGeom>
        </p:spPr>
      </p:pic>
      <p:pic>
        <p:nvPicPr>
          <p:cNvPr id="38" name="Picture 37" descr="A screen shot of a computer&#10;&#10;Description generated with high confidence">
            <a:extLst>
              <a:ext uri="{FF2B5EF4-FFF2-40B4-BE49-F238E27FC236}">
                <a16:creationId xmlns:a16="http://schemas.microsoft.com/office/drawing/2014/main" id="{A295D78C-360D-4DC7-BE69-5D6AB75BE477}"/>
              </a:ext>
            </a:extLst>
          </p:cNvPr>
          <p:cNvPicPr>
            <a:picLocks noChangeAspect="1"/>
          </p:cNvPicPr>
          <p:nvPr/>
        </p:nvPicPr>
        <p:blipFill>
          <a:blip r:embed="rId6"/>
          <a:stretch>
            <a:fillRect/>
          </a:stretch>
        </p:blipFill>
        <p:spPr>
          <a:xfrm>
            <a:off x="494924" y="999362"/>
            <a:ext cx="4728842" cy="3667904"/>
          </a:xfrm>
          <a:prstGeom prst="rect">
            <a:avLst/>
          </a:prstGeom>
        </p:spPr>
      </p:pic>
      <p:pic>
        <p:nvPicPr>
          <p:cNvPr id="7" name="Picture 6">
            <a:extLst>
              <a:ext uri="{FF2B5EF4-FFF2-40B4-BE49-F238E27FC236}">
                <a16:creationId xmlns:a16="http://schemas.microsoft.com/office/drawing/2014/main" id="{EE748B83-F965-4611-BF43-91CD99520B84}"/>
              </a:ext>
            </a:extLst>
          </p:cNvPr>
          <p:cNvPicPr>
            <a:picLocks noChangeAspect="1"/>
          </p:cNvPicPr>
          <p:nvPr/>
        </p:nvPicPr>
        <p:blipFill>
          <a:blip r:embed="rId7"/>
          <a:stretch>
            <a:fillRect/>
          </a:stretch>
        </p:blipFill>
        <p:spPr>
          <a:xfrm>
            <a:off x="7362185" y="1574909"/>
            <a:ext cx="1269276" cy="2749025"/>
          </a:xfrm>
          <a:prstGeom prst="rect">
            <a:avLst/>
          </a:prstGeom>
        </p:spPr>
      </p:pic>
      <p:pic>
        <p:nvPicPr>
          <p:cNvPr id="6" name="Picture 5">
            <a:extLst>
              <a:ext uri="{FF2B5EF4-FFF2-40B4-BE49-F238E27FC236}">
                <a16:creationId xmlns:a16="http://schemas.microsoft.com/office/drawing/2014/main" id="{59E70D16-5B46-4F98-8FD0-76710422D8B6}"/>
              </a:ext>
            </a:extLst>
          </p:cNvPr>
          <p:cNvPicPr>
            <a:picLocks noChangeAspect="1"/>
          </p:cNvPicPr>
          <p:nvPr/>
        </p:nvPicPr>
        <p:blipFill>
          <a:blip r:embed="rId8"/>
          <a:stretch>
            <a:fillRect/>
          </a:stretch>
        </p:blipFill>
        <p:spPr>
          <a:xfrm>
            <a:off x="5685996" y="1584525"/>
            <a:ext cx="1252599" cy="2712905"/>
          </a:xfrm>
          <a:prstGeom prst="rect">
            <a:avLst/>
          </a:prstGeom>
        </p:spPr>
      </p:pic>
      <p:sp>
        <p:nvSpPr>
          <p:cNvPr id="513" name="Google Shape;513;p10"/>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r>
              <a:rPr lang="en-SG" dirty="0">
                <a:solidFill>
                  <a:schemeClr val="tx1"/>
                </a:solidFill>
                <a:latin typeface="Montserrat"/>
                <a:ea typeface="Montserrat"/>
                <a:cs typeface="Montserrat"/>
                <a:sym typeface="Montserrat"/>
              </a:rPr>
              <a:t>MAVIS – PERSONAL FINANCE DASHBOARD</a:t>
            </a:r>
            <a:endParaRPr lang="en-SG" dirty="0">
              <a:solidFill>
                <a:schemeClr val="tx1"/>
              </a:solidFill>
            </a:endParaRPr>
          </a:p>
        </p:txBody>
      </p:sp>
      <p:pic>
        <p:nvPicPr>
          <p:cNvPr id="5" name="Picture 4" descr="A picture containing shirt&#10;&#10;Description generated with very high confidence">
            <a:extLst>
              <a:ext uri="{FF2B5EF4-FFF2-40B4-BE49-F238E27FC236}">
                <a16:creationId xmlns:a16="http://schemas.microsoft.com/office/drawing/2014/main" id="{4BF3FDD8-FF62-4375-A9E8-E658A609B4A7}"/>
              </a:ext>
            </a:extLst>
          </p:cNvPr>
          <p:cNvPicPr>
            <a:picLocks noChangeAspect="1"/>
          </p:cNvPicPr>
          <p:nvPr/>
        </p:nvPicPr>
        <p:blipFill>
          <a:blip r:embed="rId9"/>
          <a:stretch>
            <a:fillRect/>
          </a:stretch>
        </p:blipFill>
        <p:spPr>
          <a:xfrm>
            <a:off x="1049053" y="3049509"/>
            <a:ext cx="1199881" cy="1905103"/>
          </a:xfrm>
          <a:prstGeom prst="rect">
            <a:avLst/>
          </a:prstGeom>
        </p:spPr>
      </p:pic>
      <p:grpSp>
        <p:nvGrpSpPr>
          <p:cNvPr id="12" name="Google Shape;12832;p52">
            <a:extLst>
              <a:ext uri="{FF2B5EF4-FFF2-40B4-BE49-F238E27FC236}">
                <a16:creationId xmlns:a16="http://schemas.microsoft.com/office/drawing/2014/main" id="{368C051B-D9E2-4C98-81B2-4DA481BA92FE}"/>
              </a:ext>
            </a:extLst>
          </p:cNvPr>
          <p:cNvGrpSpPr/>
          <p:nvPr/>
        </p:nvGrpSpPr>
        <p:grpSpPr>
          <a:xfrm>
            <a:off x="5621969" y="111927"/>
            <a:ext cx="454748" cy="453498"/>
            <a:chOff x="847400" y="1503588"/>
            <a:chExt cx="342496" cy="341553"/>
          </a:xfrm>
        </p:grpSpPr>
        <p:sp>
          <p:nvSpPr>
            <p:cNvPr id="13" name="Google Shape;12833;p52">
              <a:extLst>
                <a:ext uri="{FF2B5EF4-FFF2-40B4-BE49-F238E27FC236}">
                  <a16:creationId xmlns:a16="http://schemas.microsoft.com/office/drawing/2014/main" id="{92D9C5D6-10F7-4611-8AEF-51A576057CE4}"/>
                </a:ext>
              </a:extLst>
            </p:cNvPr>
            <p:cNvSpPr/>
            <p:nvPr/>
          </p:nvSpPr>
          <p:spPr>
            <a:xfrm>
              <a:off x="989998" y="1503588"/>
              <a:ext cx="57300" cy="31487"/>
            </a:xfrm>
            <a:custGeom>
              <a:avLst/>
              <a:gdLst/>
              <a:ahLst/>
              <a:cxnLst/>
              <a:rect l="l" t="t" r="r" b="b"/>
              <a:pathLst>
                <a:path w="3827" h="2103" extrusionOk="0">
                  <a:moveTo>
                    <a:pt x="337" y="0"/>
                  </a:moveTo>
                  <a:cubicBezTo>
                    <a:pt x="148" y="0"/>
                    <a:pt x="0" y="147"/>
                    <a:pt x="0" y="315"/>
                  </a:cubicBezTo>
                  <a:lnTo>
                    <a:pt x="0" y="1766"/>
                  </a:lnTo>
                  <a:cubicBezTo>
                    <a:pt x="0" y="1955"/>
                    <a:pt x="148" y="2103"/>
                    <a:pt x="337" y="2103"/>
                  </a:cubicBezTo>
                  <a:lnTo>
                    <a:pt x="3490" y="2103"/>
                  </a:lnTo>
                  <a:cubicBezTo>
                    <a:pt x="3680" y="2103"/>
                    <a:pt x="3827" y="1955"/>
                    <a:pt x="3827" y="1766"/>
                  </a:cubicBezTo>
                  <a:lnTo>
                    <a:pt x="3827" y="315"/>
                  </a:lnTo>
                  <a:cubicBezTo>
                    <a:pt x="3827" y="147"/>
                    <a:pt x="3680" y="0"/>
                    <a:pt x="3490" y="0"/>
                  </a:cubicBezTo>
                  <a:close/>
                </a:path>
              </a:pathLst>
            </a:custGeom>
            <a:solidFill>
              <a:srgbClr val="4B6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34;p52">
              <a:extLst>
                <a:ext uri="{FF2B5EF4-FFF2-40B4-BE49-F238E27FC236}">
                  <a16:creationId xmlns:a16="http://schemas.microsoft.com/office/drawing/2014/main" id="{BF8382DF-CAAA-4A16-A7FE-AD7DAAF2BC68}"/>
                </a:ext>
              </a:extLst>
            </p:cNvPr>
            <p:cNvSpPr/>
            <p:nvPr/>
          </p:nvSpPr>
          <p:spPr>
            <a:xfrm>
              <a:off x="1025572" y="1503588"/>
              <a:ext cx="21725" cy="31487"/>
            </a:xfrm>
            <a:custGeom>
              <a:avLst/>
              <a:gdLst/>
              <a:ahLst/>
              <a:cxnLst/>
              <a:rect l="l" t="t" r="r" b="b"/>
              <a:pathLst>
                <a:path w="1451" h="2103" extrusionOk="0">
                  <a:moveTo>
                    <a:pt x="0" y="0"/>
                  </a:moveTo>
                  <a:lnTo>
                    <a:pt x="0" y="2103"/>
                  </a:lnTo>
                  <a:lnTo>
                    <a:pt x="1114" y="2103"/>
                  </a:lnTo>
                  <a:cubicBezTo>
                    <a:pt x="1304" y="2103"/>
                    <a:pt x="1451" y="1955"/>
                    <a:pt x="1451" y="1766"/>
                  </a:cubicBezTo>
                  <a:lnTo>
                    <a:pt x="1451" y="315"/>
                  </a:lnTo>
                  <a:cubicBezTo>
                    <a:pt x="1451" y="147"/>
                    <a:pt x="1304" y="0"/>
                    <a:pt x="1114" y="0"/>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35;p52">
              <a:extLst>
                <a:ext uri="{FF2B5EF4-FFF2-40B4-BE49-F238E27FC236}">
                  <a16:creationId xmlns:a16="http://schemas.microsoft.com/office/drawing/2014/main" id="{0B1A9042-C95D-4678-9A14-06C0EF65EF40}"/>
                </a:ext>
              </a:extLst>
            </p:cNvPr>
            <p:cNvSpPr/>
            <p:nvPr/>
          </p:nvSpPr>
          <p:spPr>
            <a:xfrm>
              <a:off x="867538" y="1552368"/>
              <a:ext cx="302220" cy="183233"/>
            </a:xfrm>
            <a:custGeom>
              <a:avLst/>
              <a:gdLst/>
              <a:ahLst/>
              <a:cxnLst/>
              <a:rect l="l" t="t" r="r" b="b"/>
              <a:pathLst>
                <a:path w="20185" h="12238" extrusionOk="0">
                  <a:moveTo>
                    <a:pt x="337" y="1"/>
                  </a:moveTo>
                  <a:cubicBezTo>
                    <a:pt x="148" y="1"/>
                    <a:pt x="1" y="148"/>
                    <a:pt x="1" y="337"/>
                  </a:cubicBezTo>
                  <a:lnTo>
                    <a:pt x="1" y="11901"/>
                  </a:lnTo>
                  <a:cubicBezTo>
                    <a:pt x="1" y="12090"/>
                    <a:pt x="148" y="12237"/>
                    <a:pt x="337" y="12237"/>
                  </a:cubicBezTo>
                  <a:lnTo>
                    <a:pt x="19848" y="12237"/>
                  </a:lnTo>
                  <a:cubicBezTo>
                    <a:pt x="20037" y="12237"/>
                    <a:pt x="20184" y="12069"/>
                    <a:pt x="20184" y="11901"/>
                  </a:cubicBezTo>
                  <a:lnTo>
                    <a:pt x="20184" y="337"/>
                  </a:lnTo>
                  <a:cubicBezTo>
                    <a:pt x="20184" y="148"/>
                    <a:pt x="20037" y="1"/>
                    <a:pt x="19848" y="1"/>
                  </a:cubicBezTo>
                  <a:close/>
                </a:path>
              </a:pathLst>
            </a:custGeom>
            <a:solidFill>
              <a:srgbClr val="F3F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836;p52">
              <a:extLst>
                <a:ext uri="{FF2B5EF4-FFF2-40B4-BE49-F238E27FC236}">
                  <a16:creationId xmlns:a16="http://schemas.microsoft.com/office/drawing/2014/main" id="{F9192DE2-EC5E-41E2-B410-C3F50ACCBC5C}"/>
                </a:ext>
              </a:extLst>
            </p:cNvPr>
            <p:cNvSpPr/>
            <p:nvPr/>
          </p:nvSpPr>
          <p:spPr>
            <a:xfrm>
              <a:off x="1149275" y="1552368"/>
              <a:ext cx="20482" cy="183233"/>
            </a:xfrm>
            <a:custGeom>
              <a:avLst/>
              <a:gdLst/>
              <a:ahLst/>
              <a:cxnLst/>
              <a:rect l="l" t="t" r="r" b="b"/>
              <a:pathLst>
                <a:path w="1368" h="12238" extrusionOk="0">
                  <a:moveTo>
                    <a:pt x="1" y="1"/>
                  </a:moveTo>
                  <a:lnTo>
                    <a:pt x="1" y="12237"/>
                  </a:lnTo>
                  <a:lnTo>
                    <a:pt x="1031" y="12237"/>
                  </a:lnTo>
                  <a:cubicBezTo>
                    <a:pt x="1220" y="12237"/>
                    <a:pt x="1367" y="12069"/>
                    <a:pt x="1367" y="11901"/>
                  </a:cubicBezTo>
                  <a:lnTo>
                    <a:pt x="1367" y="337"/>
                  </a:lnTo>
                  <a:cubicBezTo>
                    <a:pt x="1367" y="148"/>
                    <a:pt x="1220" y="1"/>
                    <a:pt x="1031" y="1"/>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37;p52">
              <a:extLst>
                <a:ext uri="{FF2B5EF4-FFF2-40B4-BE49-F238E27FC236}">
                  <a16:creationId xmlns:a16="http://schemas.microsoft.com/office/drawing/2014/main" id="{ED2530DC-0A84-4DBB-ABB0-6559DD436BD6}"/>
                </a:ext>
              </a:extLst>
            </p:cNvPr>
            <p:cNvSpPr/>
            <p:nvPr/>
          </p:nvSpPr>
          <p:spPr>
            <a:xfrm>
              <a:off x="847400" y="1524984"/>
              <a:ext cx="342496" cy="37476"/>
            </a:xfrm>
            <a:custGeom>
              <a:avLst/>
              <a:gdLst/>
              <a:ahLst/>
              <a:cxnLst/>
              <a:rect l="l" t="t" r="r" b="b"/>
              <a:pathLst>
                <a:path w="22875" h="2503" extrusionOk="0">
                  <a:moveTo>
                    <a:pt x="337" y="1"/>
                  </a:moveTo>
                  <a:cubicBezTo>
                    <a:pt x="148" y="1"/>
                    <a:pt x="0" y="148"/>
                    <a:pt x="0" y="337"/>
                  </a:cubicBezTo>
                  <a:lnTo>
                    <a:pt x="0" y="2166"/>
                  </a:lnTo>
                  <a:cubicBezTo>
                    <a:pt x="0" y="2356"/>
                    <a:pt x="148" y="2503"/>
                    <a:pt x="337" y="2503"/>
                  </a:cubicBezTo>
                  <a:lnTo>
                    <a:pt x="22559" y="2503"/>
                  </a:lnTo>
                  <a:cubicBezTo>
                    <a:pt x="22728" y="2503"/>
                    <a:pt x="22875" y="2356"/>
                    <a:pt x="22875" y="2166"/>
                  </a:cubicBezTo>
                  <a:lnTo>
                    <a:pt x="22875" y="337"/>
                  </a:lnTo>
                  <a:cubicBezTo>
                    <a:pt x="22875" y="169"/>
                    <a:pt x="22728" y="1"/>
                    <a:pt x="22559"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838;p52">
              <a:extLst>
                <a:ext uri="{FF2B5EF4-FFF2-40B4-BE49-F238E27FC236}">
                  <a16:creationId xmlns:a16="http://schemas.microsoft.com/office/drawing/2014/main" id="{CCD356A6-D662-4B62-9D9D-49BCE589D6C0}"/>
                </a:ext>
              </a:extLst>
            </p:cNvPr>
            <p:cNvSpPr/>
            <p:nvPr/>
          </p:nvSpPr>
          <p:spPr>
            <a:xfrm>
              <a:off x="950964" y="1790042"/>
              <a:ext cx="135366" cy="31487"/>
            </a:xfrm>
            <a:custGeom>
              <a:avLst/>
              <a:gdLst/>
              <a:ahLst/>
              <a:cxnLst/>
              <a:rect l="l" t="t" r="r" b="b"/>
              <a:pathLst>
                <a:path w="9041" h="2103" extrusionOk="0">
                  <a:moveTo>
                    <a:pt x="1199" y="0"/>
                  </a:moveTo>
                  <a:cubicBezTo>
                    <a:pt x="1094" y="0"/>
                    <a:pt x="967" y="84"/>
                    <a:pt x="904" y="190"/>
                  </a:cubicBezTo>
                  <a:lnTo>
                    <a:pt x="127" y="1598"/>
                  </a:lnTo>
                  <a:cubicBezTo>
                    <a:pt x="0" y="1829"/>
                    <a:pt x="169" y="2103"/>
                    <a:pt x="421" y="2103"/>
                  </a:cubicBezTo>
                  <a:lnTo>
                    <a:pt x="8620" y="2103"/>
                  </a:lnTo>
                  <a:cubicBezTo>
                    <a:pt x="8873" y="2103"/>
                    <a:pt x="9041" y="1829"/>
                    <a:pt x="8915" y="1598"/>
                  </a:cubicBezTo>
                  <a:lnTo>
                    <a:pt x="8116" y="190"/>
                  </a:lnTo>
                  <a:cubicBezTo>
                    <a:pt x="8053" y="84"/>
                    <a:pt x="7948" y="0"/>
                    <a:pt x="7821" y="0"/>
                  </a:cubicBezTo>
                  <a:close/>
                </a:path>
              </a:pathLst>
            </a:custGeom>
            <a:solidFill>
              <a:srgbClr val="6B8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839;p52">
              <a:extLst>
                <a:ext uri="{FF2B5EF4-FFF2-40B4-BE49-F238E27FC236}">
                  <a16:creationId xmlns:a16="http://schemas.microsoft.com/office/drawing/2014/main" id="{06AC0F49-27D3-47CD-B563-EE73464351BA}"/>
                </a:ext>
              </a:extLst>
            </p:cNvPr>
            <p:cNvSpPr/>
            <p:nvPr/>
          </p:nvSpPr>
          <p:spPr>
            <a:xfrm>
              <a:off x="911931" y="1752581"/>
              <a:ext cx="82798" cy="92560"/>
            </a:xfrm>
            <a:custGeom>
              <a:avLst/>
              <a:gdLst/>
              <a:ahLst/>
              <a:cxnLst/>
              <a:rect l="l" t="t" r="r" b="b"/>
              <a:pathLst>
                <a:path w="5530" h="6182" extrusionOk="0">
                  <a:moveTo>
                    <a:pt x="3448" y="0"/>
                  </a:moveTo>
                  <a:cubicBezTo>
                    <a:pt x="3322" y="0"/>
                    <a:pt x="3217" y="85"/>
                    <a:pt x="3154" y="190"/>
                  </a:cubicBezTo>
                  <a:lnTo>
                    <a:pt x="126" y="5698"/>
                  </a:lnTo>
                  <a:cubicBezTo>
                    <a:pt x="0" y="5908"/>
                    <a:pt x="169" y="6182"/>
                    <a:pt x="421" y="6182"/>
                  </a:cubicBezTo>
                  <a:lnTo>
                    <a:pt x="2166" y="6182"/>
                  </a:lnTo>
                  <a:cubicBezTo>
                    <a:pt x="2292" y="6182"/>
                    <a:pt x="2397" y="6119"/>
                    <a:pt x="2460" y="6013"/>
                  </a:cubicBezTo>
                  <a:lnTo>
                    <a:pt x="5488" y="505"/>
                  </a:lnTo>
                  <a:cubicBezTo>
                    <a:pt x="5530" y="400"/>
                    <a:pt x="5530" y="274"/>
                    <a:pt x="5488" y="169"/>
                  </a:cubicBezTo>
                  <a:cubicBezTo>
                    <a:pt x="5425" y="63"/>
                    <a:pt x="5298" y="0"/>
                    <a:pt x="5193" y="0"/>
                  </a:cubicBezTo>
                  <a:close/>
                </a:path>
              </a:pathLst>
            </a:custGeom>
            <a:solidFill>
              <a:srgbClr val="8195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840;p52">
              <a:extLst>
                <a:ext uri="{FF2B5EF4-FFF2-40B4-BE49-F238E27FC236}">
                  <a16:creationId xmlns:a16="http://schemas.microsoft.com/office/drawing/2014/main" id="{8E45D5A4-F63F-43E9-BB86-1AD017829FDF}"/>
                </a:ext>
              </a:extLst>
            </p:cNvPr>
            <p:cNvSpPr/>
            <p:nvPr/>
          </p:nvSpPr>
          <p:spPr>
            <a:xfrm>
              <a:off x="1041623" y="1752850"/>
              <a:ext cx="83741" cy="92290"/>
            </a:xfrm>
            <a:custGeom>
              <a:avLst/>
              <a:gdLst/>
              <a:ahLst/>
              <a:cxnLst/>
              <a:rect l="l" t="t" r="r" b="b"/>
              <a:pathLst>
                <a:path w="5593" h="6164" extrusionOk="0">
                  <a:moveTo>
                    <a:pt x="2184" y="0"/>
                  </a:moveTo>
                  <a:cubicBezTo>
                    <a:pt x="2171" y="0"/>
                    <a:pt x="2158" y="1"/>
                    <a:pt x="2145" y="3"/>
                  </a:cubicBezTo>
                  <a:lnTo>
                    <a:pt x="400" y="3"/>
                  </a:lnTo>
                  <a:cubicBezTo>
                    <a:pt x="148" y="3"/>
                    <a:pt x="0" y="277"/>
                    <a:pt x="127" y="487"/>
                  </a:cubicBezTo>
                  <a:lnTo>
                    <a:pt x="3133" y="5995"/>
                  </a:lnTo>
                  <a:cubicBezTo>
                    <a:pt x="3196" y="6101"/>
                    <a:pt x="3301" y="6164"/>
                    <a:pt x="3427" y="6164"/>
                  </a:cubicBezTo>
                  <a:lnTo>
                    <a:pt x="5172" y="6164"/>
                  </a:lnTo>
                  <a:cubicBezTo>
                    <a:pt x="5425" y="6164"/>
                    <a:pt x="5593" y="5890"/>
                    <a:pt x="5467" y="5680"/>
                  </a:cubicBezTo>
                  <a:lnTo>
                    <a:pt x="2439" y="172"/>
                  </a:lnTo>
                  <a:cubicBezTo>
                    <a:pt x="2383" y="77"/>
                    <a:pt x="2292" y="0"/>
                    <a:pt x="2184" y="0"/>
                  </a:cubicBezTo>
                  <a:close/>
                </a:path>
              </a:pathLst>
            </a:custGeom>
            <a:solidFill>
              <a:srgbClr val="8195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841;p52">
              <a:extLst>
                <a:ext uri="{FF2B5EF4-FFF2-40B4-BE49-F238E27FC236}">
                  <a16:creationId xmlns:a16="http://schemas.microsoft.com/office/drawing/2014/main" id="{EE38DE9C-C71F-44F2-A95E-03FC91A862B5}"/>
                </a:ext>
              </a:extLst>
            </p:cNvPr>
            <p:cNvSpPr/>
            <p:nvPr/>
          </p:nvSpPr>
          <p:spPr>
            <a:xfrm>
              <a:off x="949392" y="1752850"/>
              <a:ext cx="46535" cy="20198"/>
            </a:xfrm>
            <a:custGeom>
              <a:avLst/>
              <a:gdLst/>
              <a:ahLst/>
              <a:cxnLst/>
              <a:rect l="l" t="t" r="r" b="b"/>
              <a:pathLst>
                <a:path w="3108" h="1349" extrusionOk="0">
                  <a:moveTo>
                    <a:pt x="908" y="0"/>
                  </a:moveTo>
                  <a:cubicBezTo>
                    <a:pt x="799" y="0"/>
                    <a:pt x="708" y="77"/>
                    <a:pt x="652" y="172"/>
                  </a:cubicBezTo>
                  <a:lnTo>
                    <a:pt x="0" y="1349"/>
                  </a:lnTo>
                  <a:lnTo>
                    <a:pt x="2502" y="1349"/>
                  </a:lnTo>
                  <a:lnTo>
                    <a:pt x="2986" y="487"/>
                  </a:lnTo>
                  <a:cubicBezTo>
                    <a:pt x="3107" y="264"/>
                    <a:pt x="2956" y="2"/>
                    <a:pt x="2719" y="2"/>
                  </a:cubicBezTo>
                  <a:cubicBezTo>
                    <a:pt x="2710" y="2"/>
                    <a:pt x="2701" y="3"/>
                    <a:pt x="2691" y="3"/>
                  </a:cubicBezTo>
                  <a:lnTo>
                    <a:pt x="946" y="3"/>
                  </a:lnTo>
                  <a:cubicBezTo>
                    <a:pt x="933" y="1"/>
                    <a:pt x="920" y="0"/>
                    <a:pt x="908" y="0"/>
                  </a:cubicBezTo>
                  <a:close/>
                </a:path>
              </a:pathLst>
            </a:custGeom>
            <a:solidFill>
              <a:srgbClr val="6B8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842;p52">
              <a:extLst>
                <a:ext uri="{FF2B5EF4-FFF2-40B4-BE49-F238E27FC236}">
                  <a16:creationId xmlns:a16="http://schemas.microsoft.com/office/drawing/2014/main" id="{827AE715-51CF-4CD0-B9D8-E9CDD011FC89}"/>
                </a:ext>
              </a:extLst>
            </p:cNvPr>
            <p:cNvSpPr/>
            <p:nvPr/>
          </p:nvSpPr>
          <p:spPr>
            <a:xfrm>
              <a:off x="1041623" y="1752850"/>
              <a:ext cx="46280" cy="20198"/>
            </a:xfrm>
            <a:custGeom>
              <a:avLst/>
              <a:gdLst/>
              <a:ahLst/>
              <a:cxnLst/>
              <a:rect l="l" t="t" r="r" b="b"/>
              <a:pathLst>
                <a:path w="3091" h="1349" extrusionOk="0">
                  <a:moveTo>
                    <a:pt x="2184" y="0"/>
                  </a:moveTo>
                  <a:cubicBezTo>
                    <a:pt x="2171" y="0"/>
                    <a:pt x="2158" y="1"/>
                    <a:pt x="2145" y="3"/>
                  </a:cubicBezTo>
                  <a:lnTo>
                    <a:pt x="400" y="3"/>
                  </a:lnTo>
                  <a:cubicBezTo>
                    <a:pt x="148" y="3"/>
                    <a:pt x="0" y="277"/>
                    <a:pt x="127" y="487"/>
                  </a:cubicBezTo>
                  <a:lnTo>
                    <a:pt x="589" y="1349"/>
                  </a:lnTo>
                  <a:lnTo>
                    <a:pt x="3091" y="1349"/>
                  </a:lnTo>
                  <a:lnTo>
                    <a:pt x="2439" y="172"/>
                  </a:lnTo>
                  <a:cubicBezTo>
                    <a:pt x="2383" y="77"/>
                    <a:pt x="2292" y="0"/>
                    <a:pt x="2184" y="0"/>
                  </a:cubicBezTo>
                  <a:close/>
                </a:path>
              </a:pathLst>
            </a:custGeom>
            <a:solidFill>
              <a:srgbClr val="6B8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843;p52">
              <a:extLst>
                <a:ext uri="{FF2B5EF4-FFF2-40B4-BE49-F238E27FC236}">
                  <a16:creationId xmlns:a16="http://schemas.microsoft.com/office/drawing/2014/main" id="{8CE4C086-314C-4BFC-B54A-9950EAEE0475}"/>
                </a:ext>
              </a:extLst>
            </p:cNvPr>
            <p:cNvSpPr/>
            <p:nvPr/>
          </p:nvSpPr>
          <p:spPr>
            <a:xfrm>
              <a:off x="847400" y="1725510"/>
              <a:ext cx="342496" cy="37162"/>
            </a:xfrm>
            <a:custGeom>
              <a:avLst/>
              <a:gdLst/>
              <a:ahLst/>
              <a:cxnLst/>
              <a:rect l="l" t="t" r="r" b="b"/>
              <a:pathLst>
                <a:path w="22875" h="2482" extrusionOk="0">
                  <a:moveTo>
                    <a:pt x="337" y="0"/>
                  </a:moveTo>
                  <a:cubicBezTo>
                    <a:pt x="148" y="0"/>
                    <a:pt x="0" y="147"/>
                    <a:pt x="0" y="337"/>
                  </a:cubicBezTo>
                  <a:lnTo>
                    <a:pt x="0" y="2145"/>
                  </a:lnTo>
                  <a:cubicBezTo>
                    <a:pt x="0" y="2334"/>
                    <a:pt x="148" y="2481"/>
                    <a:pt x="337" y="2481"/>
                  </a:cubicBezTo>
                  <a:lnTo>
                    <a:pt x="22559" y="2481"/>
                  </a:lnTo>
                  <a:cubicBezTo>
                    <a:pt x="22728" y="2481"/>
                    <a:pt x="22875" y="2334"/>
                    <a:pt x="22875" y="2145"/>
                  </a:cubicBezTo>
                  <a:lnTo>
                    <a:pt x="22875" y="337"/>
                  </a:lnTo>
                  <a:cubicBezTo>
                    <a:pt x="22875" y="147"/>
                    <a:pt x="22728" y="0"/>
                    <a:pt x="22559" y="0"/>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844;p52">
              <a:extLst>
                <a:ext uri="{FF2B5EF4-FFF2-40B4-BE49-F238E27FC236}">
                  <a16:creationId xmlns:a16="http://schemas.microsoft.com/office/drawing/2014/main" id="{F201EA55-9FA3-4F18-A30C-DD34864857A8}"/>
                </a:ext>
              </a:extLst>
            </p:cNvPr>
            <p:cNvSpPr/>
            <p:nvPr/>
          </p:nvSpPr>
          <p:spPr>
            <a:xfrm>
              <a:off x="1168799" y="1524984"/>
              <a:ext cx="21096" cy="37476"/>
            </a:xfrm>
            <a:custGeom>
              <a:avLst/>
              <a:gdLst/>
              <a:ahLst/>
              <a:cxnLst/>
              <a:rect l="l" t="t" r="r" b="b"/>
              <a:pathLst>
                <a:path w="1409" h="2503" extrusionOk="0">
                  <a:moveTo>
                    <a:pt x="0" y="1"/>
                  </a:moveTo>
                  <a:lnTo>
                    <a:pt x="0" y="2503"/>
                  </a:lnTo>
                  <a:lnTo>
                    <a:pt x="1093" y="2503"/>
                  </a:lnTo>
                  <a:cubicBezTo>
                    <a:pt x="1262" y="2503"/>
                    <a:pt x="1409" y="2356"/>
                    <a:pt x="1409" y="2166"/>
                  </a:cubicBezTo>
                  <a:lnTo>
                    <a:pt x="1409" y="337"/>
                  </a:lnTo>
                  <a:cubicBezTo>
                    <a:pt x="1409" y="169"/>
                    <a:pt x="1262" y="1"/>
                    <a:pt x="1093" y="1"/>
                  </a:cubicBezTo>
                  <a:close/>
                </a:path>
              </a:pathLst>
            </a:custGeom>
            <a:solidFill>
              <a:srgbClr val="CA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845;p52">
              <a:extLst>
                <a:ext uri="{FF2B5EF4-FFF2-40B4-BE49-F238E27FC236}">
                  <a16:creationId xmlns:a16="http://schemas.microsoft.com/office/drawing/2014/main" id="{F67912CC-C5DE-4BBD-A74C-FD557E05C241}"/>
                </a:ext>
              </a:extLst>
            </p:cNvPr>
            <p:cNvSpPr/>
            <p:nvPr/>
          </p:nvSpPr>
          <p:spPr>
            <a:xfrm>
              <a:off x="1168799" y="1725510"/>
              <a:ext cx="21096" cy="37162"/>
            </a:xfrm>
            <a:custGeom>
              <a:avLst/>
              <a:gdLst/>
              <a:ahLst/>
              <a:cxnLst/>
              <a:rect l="l" t="t" r="r" b="b"/>
              <a:pathLst>
                <a:path w="1409" h="2482" extrusionOk="0">
                  <a:moveTo>
                    <a:pt x="0" y="0"/>
                  </a:moveTo>
                  <a:lnTo>
                    <a:pt x="0" y="2481"/>
                  </a:lnTo>
                  <a:lnTo>
                    <a:pt x="1093" y="2481"/>
                  </a:lnTo>
                  <a:cubicBezTo>
                    <a:pt x="1262" y="2481"/>
                    <a:pt x="1409" y="2334"/>
                    <a:pt x="1409" y="2145"/>
                  </a:cubicBezTo>
                  <a:lnTo>
                    <a:pt x="1409" y="337"/>
                  </a:lnTo>
                  <a:cubicBezTo>
                    <a:pt x="1409" y="147"/>
                    <a:pt x="1262" y="0"/>
                    <a:pt x="1093" y="0"/>
                  </a:cubicBezTo>
                  <a:close/>
                </a:path>
              </a:pathLst>
            </a:custGeom>
            <a:solidFill>
              <a:srgbClr val="CA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846;p52">
              <a:extLst>
                <a:ext uri="{FF2B5EF4-FFF2-40B4-BE49-F238E27FC236}">
                  <a16:creationId xmlns:a16="http://schemas.microsoft.com/office/drawing/2014/main" id="{307FA5D2-1DB8-47F0-9600-DCFDED74A9B8}"/>
                </a:ext>
              </a:extLst>
            </p:cNvPr>
            <p:cNvSpPr/>
            <p:nvPr/>
          </p:nvSpPr>
          <p:spPr>
            <a:xfrm>
              <a:off x="1046339" y="1601703"/>
              <a:ext cx="47418" cy="50787"/>
            </a:xfrm>
            <a:custGeom>
              <a:avLst/>
              <a:gdLst/>
              <a:ahLst/>
              <a:cxnLst/>
              <a:rect l="l" t="t" r="r" b="b"/>
              <a:pathLst>
                <a:path w="3167" h="3392" extrusionOk="0">
                  <a:moveTo>
                    <a:pt x="2688" y="0"/>
                  </a:moveTo>
                  <a:cubicBezTo>
                    <a:pt x="2601" y="0"/>
                    <a:pt x="2511" y="39"/>
                    <a:pt x="2440" y="133"/>
                  </a:cubicBezTo>
                  <a:lnTo>
                    <a:pt x="190" y="2845"/>
                  </a:lnTo>
                  <a:cubicBezTo>
                    <a:pt x="1" y="3055"/>
                    <a:pt x="148" y="3392"/>
                    <a:pt x="442" y="3392"/>
                  </a:cubicBezTo>
                  <a:cubicBezTo>
                    <a:pt x="547" y="3392"/>
                    <a:pt x="631" y="3329"/>
                    <a:pt x="695" y="3266"/>
                  </a:cubicBezTo>
                  <a:lnTo>
                    <a:pt x="2965" y="553"/>
                  </a:lnTo>
                  <a:cubicBezTo>
                    <a:pt x="3167" y="305"/>
                    <a:pt x="2934" y="0"/>
                    <a:pt x="2688" y="0"/>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847;p52">
              <a:extLst>
                <a:ext uri="{FF2B5EF4-FFF2-40B4-BE49-F238E27FC236}">
                  <a16:creationId xmlns:a16="http://schemas.microsoft.com/office/drawing/2014/main" id="{19AF6ABE-3F5C-439D-878F-B5AC354CD186}"/>
                </a:ext>
              </a:extLst>
            </p:cNvPr>
            <p:cNvSpPr/>
            <p:nvPr/>
          </p:nvSpPr>
          <p:spPr>
            <a:xfrm>
              <a:off x="990567" y="1630091"/>
              <a:ext cx="48556" cy="29331"/>
            </a:xfrm>
            <a:custGeom>
              <a:avLst/>
              <a:gdLst/>
              <a:ahLst/>
              <a:cxnLst/>
              <a:rect l="l" t="t" r="r" b="b"/>
              <a:pathLst>
                <a:path w="3243" h="1959" extrusionOk="0">
                  <a:moveTo>
                    <a:pt x="494" y="0"/>
                  </a:moveTo>
                  <a:cubicBezTo>
                    <a:pt x="194" y="0"/>
                    <a:pt x="0" y="454"/>
                    <a:pt x="341" y="634"/>
                  </a:cubicBezTo>
                  <a:lnTo>
                    <a:pt x="2611" y="1916"/>
                  </a:lnTo>
                  <a:cubicBezTo>
                    <a:pt x="2653" y="1937"/>
                    <a:pt x="2717" y="1958"/>
                    <a:pt x="2759" y="1958"/>
                  </a:cubicBezTo>
                  <a:cubicBezTo>
                    <a:pt x="3116" y="1958"/>
                    <a:pt x="3242" y="1496"/>
                    <a:pt x="2927" y="1327"/>
                  </a:cubicBezTo>
                  <a:lnTo>
                    <a:pt x="656" y="45"/>
                  </a:lnTo>
                  <a:cubicBezTo>
                    <a:pt x="600" y="14"/>
                    <a:pt x="545" y="0"/>
                    <a:pt x="494" y="0"/>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848;p52">
              <a:extLst>
                <a:ext uri="{FF2B5EF4-FFF2-40B4-BE49-F238E27FC236}">
                  <a16:creationId xmlns:a16="http://schemas.microsoft.com/office/drawing/2014/main" id="{77325010-2476-4164-A88C-2BB38750E8C6}"/>
                </a:ext>
              </a:extLst>
            </p:cNvPr>
            <p:cNvSpPr/>
            <p:nvPr/>
          </p:nvSpPr>
          <p:spPr>
            <a:xfrm>
              <a:off x="940573" y="1633983"/>
              <a:ext cx="44543" cy="51565"/>
            </a:xfrm>
            <a:custGeom>
              <a:avLst/>
              <a:gdLst/>
              <a:ahLst/>
              <a:cxnLst/>
              <a:rect l="l" t="t" r="r" b="b"/>
              <a:pathLst>
                <a:path w="2975" h="3444" extrusionOk="0">
                  <a:moveTo>
                    <a:pt x="2525" y="0"/>
                  </a:moveTo>
                  <a:cubicBezTo>
                    <a:pt x="2444" y="0"/>
                    <a:pt x="2362" y="30"/>
                    <a:pt x="2292" y="100"/>
                  </a:cubicBezTo>
                  <a:lnTo>
                    <a:pt x="148" y="2918"/>
                  </a:lnTo>
                  <a:cubicBezTo>
                    <a:pt x="1" y="3149"/>
                    <a:pt x="148" y="3443"/>
                    <a:pt x="421" y="3443"/>
                  </a:cubicBezTo>
                  <a:cubicBezTo>
                    <a:pt x="526" y="3443"/>
                    <a:pt x="631" y="3401"/>
                    <a:pt x="694" y="3317"/>
                  </a:cubicBezTo>
                  <a:lnTo>
                    <a:pt x="2818" y="521"/>
                  </a:lnTo>
                  <a:cubicBezTo>
                    <a:pt x="2974" y="255"/>
                    <a:pt x="2758" y="0"/>
                    <a:pt x="2525" y="0"/>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849;p52">
              <a:extLst>
                <a:ext uri="{FF2B5EF4-FFF2-40B4-BE49-F238E27FC236}">
                  <a16:creationId xmlns:a16="http://schemas.microsoft.com/office/drawing/2014/main" id="{96AD1D31-18FB-48AD-A3B9-5284E8CE6340}"/>
                </a:ext>
              </a:extLst>
            </p:cNvPr>
            <p:cNvSpPr/>
            <p:nvPr/>
          </p:nvSpPr>
          <p:spPr>
            <a:xfrm>
              <a:off x="912560" y="1673256"/>
              <a:ext cx="45966" cy="39408"/>
            </a:xfrm>
            <a:custGeom>
              <a:avLst/>
              <a:gdLst/>
              <a:ahLst/>
              <a:cxnLst/>
              <a:rect l="l" t="t" r="r" b="b"/>
              <a:pathLst>
                <a:path w="3070" h="2632" extrusionOk="0">
                  <a:moveTo>
                    <a:pt x="1766" y="0"/>
                  </a:moveTo>
                  <a:cubicBezTo>
                    <a:pt x="589" y="0"/>
                    <a:pt x="0" y="1409"/>
                    <a:pt x="841" y="2250"/>
                  </a:cubicBezTo>
                  <a:cubicBezTo>
                    <a:pt x="1105" y="2514"/>
                    <a:pt x="1430" y="2632"/>
                    <a:pt x="1750" y="2632"/>
                  </a:cubicBezTo>
                  <a:cubicBezTo>
                    <a:pt x="2422" y="2632"/>
                    <a:pt x="3070" y="2109"/>
                    <a:pt x="3070" y="1325"/>
                  </a:cubicBezTo>
                  <a:cubicBezTo>
                    <a:pt x="3070" y="589"/>
                    <a:pt x="2481" y="0"/>
                    <a:pt x="1766" y="0"/>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850;p52">
              <a:extLst>
                <a:ext uri="{FF2B5EF4-FFF2-40B4-BE49-F238E27FC236}">
                  <a16:creationId xmlns:a16="http://schemas.microsoft.com/office/drawing/2014/main" id="{3BA1EE35-7505-4E79-B0A5-01EC4AC64062}"/>
                </a:ext>
              </a:extLst>
            </p:cNvPr>
            <p:cNvSpPr/>
            <p:nvPr/>
          </p:nvSpPr>
          <p:spPr>
            <a:xfrm>
              <a:off x="960502" y="1606823"/>
              <a:ext cx="45876" cy="39318"/>
            </a:xfrm>
            <a:custGeom>
              <a:avLst/>
              <a:gdLst/>
              <a:ahLst/>
              <a:cxnLst/>
              <a:rect l="l" t="t" r="r" b="b"/>
              <a:pathLst>
                <a:path w="3064" h="2626" extrusionOk="0">
                  <a:moveTo>
                    <a:pt x="1714" y="1"/>
                  </a:moveTo>
                  <a:cubicBezTo>
                    <a:pt x="574" y="1"/>
                    <a:pt x="0" y="1416"/>
                    <a:pt x="814" y="2230"/>
                  </a:cubicBezTo>
                  <a:cubicBezTo>
                    <a:pt x="1088" y="2503"/>
                    <a:pt x="1421" y="2626"/>
                    <a:pt x="1747" y="2626"/>
                  </a:cubicBezTo>
                  <a:cubicBezTo>
                    <a:pt x="2422" y="2626"/>
                    <a:pt x="3064" y="2099"/>
                    <a:pt x="3064" y="1305"/>
                  </a:cubicBezTo>
                  <a:cubicBezTo>
                    <a:pt x="3064" y="569"/>
                    <a:pt x="2475" y="1"/>
                    <a:pt x="1739" y="1"/>
                  </a:cubicBezTo>
                  <a:cubicBezTo>
                    <a:pt x="1731" y="1"/>
                    <a:pt x="1722" y="1"/>
                    <a:pt x="1714"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851;p52">
              <a:extLst>
                <a:ext uri="{FF2B5EF4-FFF2-40B4-BE49-F238E27FC236}">
                  <a16:creationId xmlns:a16="http://schemas.microsoft.com/office/drawing/2014/main" id="{6BB8A858-BE57-48A4-A991-341A74C41906}"/>
                </a:ext>
              </a:extLst>
            </p:cNvPr>
            <p:cNvSpPr/>
            <p:nvPr/>
          </p:nvSpPr>
          <p:spPr>
            <a:xfrm>
              <a:off x="1019269" y="1640197"/>
              <a:ext cx="45981" cy="39423"/>
            </a:xfrm>
            <a:custGeom>
              <a:avLst/>
              <a:gdLst/>
              <a:ahLst/>
              <a:cxnLst/>
              <a:rect l="l" t="t" r="r" b="b"/>
              <a:pathLst>
                <a:path w="3071" h="2633" extrusionOk="0">
                  <a:moveTo>
                    <a:pt x="1746" y="1"/>
                  </a:moveTo>
                  <a:cubicBezTo>
                    <a:pt x="568" y="1"/>
                    <a:pt x="1" y="1409"/>
                    <a:pt x="821" y="2250"/>
                  </a:cubicBezTo>
                  <a:cubicBezTo>
                    <a:pt x="1085" y="2514"/>
                    <a:pt x="1412" y="2632"/>
                    <a:pt x="1734" y="2632"/>
                  </a:cubicBezTo>
                  <a:cubicBezTo>
                    <a:pt x="2413" y="2632"/>
                    <a:pt x="3070" y="2109"/>
                    <a:pt x="3070" y="1325"/>
                  </a:cubicBezTo>
                  <a:cubicBezTo>
                    <a:pt x="3070" y="589"/>
                    <a:pt x="2482" y="1"/>
                    <a:pt x="1746"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852;p52">
              <a:extLst>
                <a:ext uri="{FF2B5EF4-FFF2-40B4-BE49-F238E27FC236}">
                  <a16:creationId xmlns:a16="http://schemas.microsoft.com/office/drawing/2014/main" id="{D8FF1D6F-C913-498D-9452-F4B3150DD981}"/>
                </a:ext>
              </a:extLst>
            </p:cNvPr>
            <p:cNvSpPr/>
            <p:nvPr/>
          </p:nvSpPr>
          <p:spPr>
            <a:xfrm>
              <a:off x="1067750" y="1575037"/>
              <a:ext cx="46280" cy="39318"/>
            </a:xfrm>
            <a:custGeom>
              <a:avLst/>
              <a:gdLst/>
              <a:ahLst/>
              <a:cxnLst/>
              <a:rect l="l" t="t" r="r" b="b"/>
              <a:pathLst>
                <a:path w="3091" h="2626" extrusionOk="0">
                  <a:moveTo>
                    <a:pt x="1766" y="1"/>
                  </a:moveTo>
                  <a:cubicBezTo>
                    <a:pt x="589" y="1"/>
                    <a:pt x="0" y="1409"/>
                    <a:pt x="841" y="2229"/>
                  </a:cubicBezTo>
                  <a:cubicBezTo>
                    <a:pt x="1108" y="2503"/>
                    <a:pt x="1439" y="2625"/>
                    <a:pt x="1765" y="2625"/>
                  </a:cubicBezTo>
                  <a:cubicBezTo>
                    <a:pt x="2440" y="2625"/>
                    <a:pt x="3091" y="2099"/>
                    <a:pt x="3091" y="1304"/>
                  </a:cubicBezTo>
                  <a:cubicBezTo>
                    <a:pt x="3091" y="589"/>
                    <a:pt x="2502" y="1"/>
                    <a:pt x="1766"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034" name="Picture 2" descr="What happened to the Yahoo Finance API? | by Dinesh Joshi | Medium">
            <a:extLst>
              <a:ext uri="{FF2B5EF4-FFF2-40B4-BE49-F238E27FC236}">
                <a16:creationId xmlns:a16="http://schemas.microsoft.com/office/drawing/2014/main" id="{F4EB9FED-C879-470A-9187-9EF062AFAA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6477" y="190664"/>
            <a:ext cx="1300111" cy="4550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D7E9CE4-91DB-4829-A365-9D0F0BEAB731}"/>
              </a:ext>
            </a:extLst>
          </p:cNvPr>
          <p:cNvSpPr/>
          <p:nvPr/>
        </p:nvSpPr>
        <p:spPr>
          <a:xfrm>
            <a:off x="5481027" y="805419"/>
            <a:ext cx="3326296" cy="754053"/>
          </a:xfrm>
          <a:prstGeom prst="rect">
            <a:avLst/>
          </a:prstGeom>
        </p:spPr>
        <p:txBody>
          <a:bodyPr wrap="square">
            <a:spAutoFit/>
          </a:bodyPr>
          <a:lstStyle/>
          <a:p>
            <a:pPr algn="just">
              <a:buClr>
                <a:schemeClr val="dk1"/>
              </a:buClr>
              <a:buSzPts val="1200"/>
            </a:pPr>
            <a:r>
              <a:rPr lang="en-SG" sz="860">
                <a:solidFill>
                  <a:schemeClr val="tx1">
                    <a:lumMod val="85000"/>
                    <a:lumOff val="15000"/>
                  </a:schemeClr>
                </a:solidFill>
                <a:latin typeface="Montserrat" panose="00000500000000000000" pitchFamily="50" charset="0"/>
                <a:sym typeface="Montserrat"/>
              </a:rPr>
              <a:t>Through the questionnaire the user fills in when they first create an account and the linking of their bank accounts, Mavis will be able to understand the user's personal financial portfolio, financial habits and characteristics.</a:t>
            </a:r>
            <a:endParaRPr lang="en-US" sz="860">
              <a:solidFill>
                <a:schemeClr val="tx1">
                  <a:lumMod val="85000"/>
                  <a:lumOff val="15000"/>
                </a:schemeClr>
              </a:solidFill>
              <a:latin typeface="Montserrat" panose="00000500000000000000" pitchFamily="50" charset="0"/>
              <a:sym typeface="Montserrat"/>
            </a:endParaRPr>
          </a:p>
        </p:txBody>
      </p:sp>
      <p:pic>
        <p:nvPicPr>
          <p:cNvPr id="36" name="Picture 35" descr="A close up of a sign&#10;&#10;Description generated with high confidence">
            <a:extLst>
              <a:ext uri="{FF2B5EF4-FFF2-40B4-BE49-F238E27FC236}">
                <a16:creationId xmlns:a16="http://schemas.microsoft.com/office/drawing/2014/main" id="{B57CB3E0-753F-49CC-B422-C720B2A222C2}"/>
              </a:ext>
            </a:extLst>
          </p:cNvPr>
          <p:cNvPicPr>
            <a:picLocks noChangeAspect="1"/>
          </p:cNvPicPr>
          <p:nvPr/>
        </p:nvPicPr>
        <p:blipFill rotWithShape="1">
          <a:blip r:embed="rId11"/>
          <a:srcRect l="31531" t="16852" r="31594"/>
          <a:stretch/>
        </p:blipFill>
        <p:spPr>
          <a:xfrm>
            <a:off x="5488086" y="1486597"/>
            <a:ext cx="1626655" cy="3667904"/>
          </a:xfrm>
          <a:prstGeom prst="rect">
            <a:avLst/>
          </a:prstGeom>
        </p:spPr>
      </p:pic>
      <p:pic>
        <p:nvPicPr>
          <p:cNvPr id="37" name="Picture 36" descr="A close up of a sign&#10;&#10;Description generated with high confidence">
            <a:extLst>
              <a:ext uri="{FF2B5EF4-FFF2-40B4-BE49-F238E27FC236}">
                <a16:creationId xmlns:a16="http://schemas.microsoft.com/office/drawing/2014/main" id="{BBD2F894-488B-4EAC-9204-8C731ACA5C63}"/>
              </a:ext>
            </a:extLst>
          </p:cNvPr>
          <p:cNvPicPr>
            <a:picLocks noChangeAspect="1"/>
          </p:cNvPicPr>
          <p:nvPr/>
        </p:nvPicPr>
        <p:blipFill rotWithShape="1">
          <a:blip r:embed="rId11"/>
          <a:srcRect l="31531" t="16852" r="31594"/>
          <a:stretch/>
        </p:blipFill>
        <p:spPr>
          <a:xfrm>
            <a:off x="7180668" y="1486597"/>
            <a:ext cx="1626655" cy="3667904"/>
          </a:xfrm>
          <a:prstGeom prst="rect">
            <a:avLst/>
          </a:prstGeom>
        </p:spPr>
      </p:pic>
      <p:sp>
        <p:nvSpPr>
          <p:cNvPr id="4" name="Rectangle 3">
            <a:extLst>
              <a:ext uri="{FF2B5EF4-FFF2-40B4-BE49-F238E27FC236}">
                <a16:creationId xmlns:a16="http://schemas.microsoft.com/office/drawing/2014/main" id="{946A0903-F780-4DEB-A591-74EF1B65CC4F}"/>
              </a:ext>
            </a:extLst>
          </p:cNvPr>
          <p:cNvSpPr/>
          <p:nvPr/>
        </p:nvSpPr>
        <p:spPr>
          <a:xfrm>
            <a:off x="5648702" y="4435583"/>
            <a:ext cx="3185359" cy="621709"/>
          </a:xfrm>
          <a:prstGeom prst="rect">
            <a:avLst/>
          </a:prstGeom>
        </p:spPr>
        <p:txBody>
          <a:bodyPr wrap="square">
            <a:spAutoFit/>
          </a:bodyPr>
          <a:lstStyle/>
          <a:p>
            <a:pPr lvl="0">
              <a:buSzPts val="1100"/>
              <a:defRPr/>
            </a:pPr>
            <a:r>
              <a:rPr lang="en-SG" sz="860">
                <a:solidFill>
                  <a:schemeClr val="tx1">
                    <a:lumMod val="85000"/>
                    <a:lumOff val="15000"/>
                  </a:schemeClr>
                </a:solidFill>
                <a:latin typeface="Montserrat" panose="00000500000000000000" pitchFamily="50" charset="0"/>
                <a:sym typeface="Montserrat"/>
              </a:rPr>
              <a:t>Should the user have an investment portfolio, the personal finance dashboard will be able to monitor the user's investments in real time, which is supported by the Yahoo Finance API.</a:t>
            </a:r>
          </a:p>
          <a:p>
            <a:pPr lvl="0"/>
            <a:endParaRPr lang="en-SG" sz="860">
              <a:solidFill>
                <a:schemeClr val="tx1">
                  <a:lumMod val="85000"/>
                  <a:lumOff val="15000"/>
                </a:schemeClr>
              </a:solidFill>
            </a:endParaRPr>
          </a:p>
        </p:txBody>
      </p:sp>
      <p:sp>
        <p:nvSpPr>
          <p:cNvPr id="34" name="Text Placeholder 33">
            <a:extLst>
              <a:ext uri="{FF2B5EF4-FFF2-40B4-BE49-F238E27FC236}">
                <a16:creationId xmlns:a16="http://schemas.microsoft.com/office/drawing/2014/main" id="{70712AC1-1DD4-4ABF-AFF6-B9E28625BE62}"/>
              </a:ext>
            </a:extLst>
          </p:cNvPr>
          <p:cNvSpPr>
            <a:spLocks noGrp="1"/>
          </p:cNvSpPr>
          <p:nvPr>
            <p:ph type="body" idx="1"/>
          </p:nvPr>
        </p:nvSpPr>
        <p:spPr/>
        <p:txBody>
          <a:bodyPr/>
          <a:lstStyle/>
          <a:p>
            <a:endParaRPr lang="en-SG"/>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Light Grey Curves Graphic Backgrounds for Powerpoint Templates - PPT  Backgrounds">
            <a:extLst>
              <a:ext uri="{FF2B5EF4-FFF2-40B4-BE49-F238E27FC236}">
                <a16:creationId xmlns:a16="http://schemas.microsoft.com/office/drawing/2014/main" id="{D5583E6E-901A-4DA2-A650-A97FA54DB0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5000"/>
          <a:stretch/>
        </p:blipFill>
        <p:spPr bwMode="auto">
          <a:xfrm>
            <a:off x="-46219" y="0"/>
            <a:ext cx="9190220" cy="5169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519C8D1-4DD2-47EE-A235-3AEFE3A96040}"/>
              </a:ext>
            </a:extLst>
          </p:cNvPr>
          <p:cNvPicPr>
            <a:picLocks noChangeAspect="1"/>
          </p:cNvPicPr>
          <p:nvPr/>
        </p:nvPicPr>
        <p:blipFill>
          <a:blip r:embed="rId3"/>
          <a:stretch>
            <a:fillRect/>
          </a:stretch>
        </p:blipFill>
        <p:spPr>
          <a:xfrm>
            <a:off x="2183550" y="1952951"/>
            <a:ext cx="1263341" cy="2736171"/>
          </a:xfrm>
          <a:prstGeom prst="rect">
            <a:avLst/>
          </a:prstGeom>
        </p:spPr>
      </p:pic>
      <p:pic>
        <p:nvPicPr>
          <p:cNvPr id="8" name="Picture 7">
            <a:extLst>
              <a:ext uri="{FF2B5EF4-FFF2-40B4-BE49-F238E27FC236}">
                <a16:creationId xmlns:a16="http://schemas.microsoft.com/office/drawing/2014/main" id="{F1D4E0FF-7626-47F0-A02A-D53B9E4BCC71}"/>
              </a:ext>
            </a:extLst>
          </p:cNvPr>
          <p:cNvPicPr>
            <a:picLocks noChangeAspect="1"/>
          </p:cNvPicPr>
          <p:nvPr/>
        </p:nvPicPr>
        <p:blipFill>
          <a:blip r:embed="rId4"/>
          <a:stretch>
            <a:fillRect/>
          </a:stretch>
        </p:blipFill>
        <p:spPr>
          <a:xfrm>
            <a:off x="3951019" y="1970101"/>
            <a:ext cx="1276665" cy="2765028"/>
          </a:xfrm>
          <a:prstGeom prst="rect">
            <a:avLst/>
          </a:prstGeom>
        </p:spPr>
      </p:pic>
      <p:grpSp>
        <p:nvGrpSpPr>
          <p:cNvPr id="46" name="Group 45">
            <a:extLst>
              <a:ext uri="{FF2B5EF4-FFF2-40B4-BE49-F238E27FC236}">
                <a16:creationId xmlns:a16="http://schemas.microsoft.com/office/drawing/2014/main" id="{8A6C1F33-79C8-457B-AB44-1D368A8D203B}"/>
              </a:ext>
            </a:extLst>
          </p:cNvPr>
          <p:cNvGrpSpPr/>
          <p:nvPr/>
        </p:nvGrpSpPr>
        <p:grpSpPr>
          <a:xfrm>
            <a:off x="2059453" y="1610313"/>
            <a:ext cx="4969835" cy="238943"/>
            <a:chOff x="3149230" y="1188504"/>
            <a:chExt cx="8835262" cy="424785"/>
          </a:xfrm>
        </p:grpSpPr>
        <p:sp>
          <p:nvSpPr>
            <p:cNvPr id="21" name="Rectangle 20">
              <a:extLst>
                <a:ext uri="{FF2B5EF4-FFF2-40B4-BE49-F238E27FC236}">
                  <a16:creationId xmlns:a16="http://schemas.microsoft.com/office/drawing/2014/main" id="{BFA15DA8-5785-4AC3-B0B6-C1B6AD2D345F}"/>
                </a:ext>
              </a:extLst>
            </p:cNvPr>
            <p:cNvSpPr/>
            <p:nvPr/>
          </p:nvSpPr>
          <p:spPr>
            <a:xfrm>
              <a:off x="3149230" y="1216374"/>
              <a:ext cx="2814288" cy="396915"/>
            </a:xfrm>
            <a:prstGeom prst="rect">
              <a:avLst/>
            </a:prstGeom>
          </p:spPr>
          <p:txBody>
            <a:bodyPr wrap="square" lIns="68580" rIns="68580" bIns="34290">
              <a:spAutoFit/>
            </a:bodyPr>
            <a:lstStyle/>
            <a:p>
              <a:pPr algn="ctr">
                <a:spcBef>
                  <a:spcPts val="337"/>
                </a:spcBef>
              </a:pPr>
              <a: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t>VIDEOS &amp; COURSES</a:t>
              </a:r>
              <a:endParaRPr lang="en-US" sz="964" b="1" spc="112">
                <a:solidFill>
                  <a:schemeClr val="tx1">
                    <a:lumMod val="75000"/>
                    <a:lumOff val="25000"/>
                  </a:schemeClr>
                </a:solidFill>
                <a:latin typeface="Montserrat Medium" panose="00000600000000000000" pitchFamily="50" charset="0"/>
                <a:ea typeface="Source Sans Pro Semibold" charset="0"/>
                <a:cs typeface="Source Sans Pro Semibold" charset="0"/>
              </a:endParaRPr>
            </a:p>
          </p:txBody>
        </p:sp>
        <p:sp>
          <p:nvSpPr>
            <p:cNvPr id="23" name="Rectangle 22">
              <a:extLst>
                <a:ext uri="{FF2B5EF4-FFF2-40B4-BE49-F238E27FC236}">
                  <a16:creationId xmlns:a16="http://schemas.microsoft.com/office/drawing/2014/main" id="{71CA7765-0D4F-4939-BA4B-905E0B0EEDFC}"/>
                </a:ext>
              </a:extLst>
            </p:cNvPr>
            <p:cNvSpPr/>
            <p:nvPr/>
          </p:nvSpPr>
          <p:spPr>
            <a:xfrm>
              <a:off x="6144658" y="1188504"/>
              <a:ext cx="2927287" cy="396917"/>
            </a:xfrm>
            <a:prstGeom prst="rect">
              <a:avLst/>
            </a:prstGeom>
          </p:spPr>
          <p:txBody>
            <a:bodyPr wrap="square" lIns="68580" rIns="68580" bIns="34290">
              <a:spAutoFit/>
            </a:bodyPr>
            <a:lstStyle/>
            <a:p>
              <a:pPr algn="ctr">
                <a:spcBef>
                  <a:spcPts val="337"/>
                </a:spcBef>
              </a:pPr>
              <a: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t>NEWS</a:t>
              </a:r>
            </a:p>
          </p:txBody>
        </p:sp>
        <p:sp>
          <p:nvSpPr>
            <p:cNvPr id="24" name="Rectangle 23">
              <a:extLst>
                <a:ext uri="{FF2B5EF4-FFF2-40B4-BE49-F238E27FC236}">
                  <a16:creationId xmlns:a16="http://schemas.microsoft.com/office/drawing/2014/main" id="{C47E5B36-A6B6-465F-AA1F-E7C87CF698A1}"/>
                </a:ext>
              </a:extLst>
            </p:cNvPr>
            <p:cNvSpPr/>
            <p:nvPr/>
          </p:nvSpPr>
          <p:spPr>
            <a:xfrm>
              <a:off x="9094538" y="1188504"/>
              <a:ext cx="2889954" cy="396915"/>
            </a:xfrm>
            <a:prstGeom prst="rect">
              <a:avLst/>
            </a:prstGeom>
          </p:spPr>
          <p:txBody>
            <a:bodyPr wrap="square" lIns="68580" rIns="68580" bIns="34290">
              <a:spAutoFit/>
            </a:bodyPr>
            <a:lstStyle/>
            <a:p>
              <a:pPr algn="ctr">
                <a:spcBef>
                  <a:spcPts val="337"/>
                </a:spcBef>
              </a:pPr>
              <a: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t>CALCULATORS</a:t>
              </a:r>
            </a:p>
          </p:txBody>
        </p:sp>
      </p:grpSp>
      <p:sp>
        <p:nvSpPr>
          <p:cNvPr id="29" name="Google Shape;513;p10">
            <a:extLst>
              <a:ext uri="{FF2B5EF4-FFF2-40B4-BE49-F238E27FC236}">
                <a16:creationId xmlns:a16="http://schemas.microsoft.com/office/drawing/2014/main" id="{B559067F-0D01-4DF9-B1B7-8CF4726077CB}"/>
              </a:ext>
            </a:extLst>
          </p:cNvPr>
          <p:cNvSpPr txBox="1">
            <a:spLocks/>
          </p:cNvSpPr>
          <p:nvPr/>
        </p:nvSpPr>
        <p:spPr>
          <a:xfrm>
            <a:off x="243747" y="214917"/>
            <a:ext cx="8649430" cy="251599"/>
          </a:xfrm>
          <a:prstGeom prst="rect">
            <a:avLst/>
          </a:prstGeom>
          <a:noFill/>
          <a:ln>
            <a:noFill/>
          </a:ln>
        </p:spPr>
        <p:txBody>
          <a:bodyPr spcFirstLastPara="1" wrap="square" lIns="68569" tIns="34275" rIns="68569" bIns="3427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SG" sz="1800" b="1">
                <a:latin typeface="Montserrat"/>
                <a:sym typeface="Montserrat"/>
              </a:rPr>
              <a:t>MAVIS ACADEMY</a:t>
            </a:r>
            <a:endParaRPr lang="en-SG" sz="1800" b="1"/>
          </a:p>
        </p:txBody>
      </p:sp>
      <p:grpSp>
        <p:nvGrpSpPr>
          <p:cNvPr id="41" name="Google Shape;12347;p52">
            <a:extLst>
              <a:ext uri="{FF2B5EF4-FFF2-40B4-BE49-F238E27FC236}">
                <a16:creationId xmlns:a16="http://schemas.microsoft.com/office/drawing/2014/main" id="{12C6A347-6DC0-4007-9414-16022E50ED5C}"/>
              </a:ext>
            </a:extLst>
          </p:cNvPr>
          <p:cNvGrpSpPr/>
          <p:nvPr/>
        </p:nvGrpSpPr>
        <p:grpSpPr>
          <a:xfrm>
            <a:off x="2515217" y="151375"/>
            <a:ext cx="376184" cy="315141"/>
            <a:chOff x="3044614" y="2418033"/>
            <a:chExt cx="376184" cy="315141"/>
          </a:xfrm>
        </p:grpSpPr>
        <p:sp>
          <p:nvSpPr>
            <p:cNvPr id="42" name="Google Shape;12348;p52">
              <a:extLst>
                <a:ext uri="{FF2B5EF4-FFF2-40B4-BE49-F238E27FC236}">
                  <a16:creationId xmlns:a16="http://schemas.microsoft.com/office/drawing/2014/main" id="{6B99094E-AA58-4E31-AA93-1A1D6591014C}"/>
                </a:ext>
              </a:extLst>
            </p:cNvPr>
            <p:cNvSpPr/>
            <p:nvPr/>
          </p:nvSpPr>
          <p:spPr>
            <a:xfrm>
              <a:off x="3326965" y="2418033"/>
              <a:ext cx="93833" cy="233601"/>
            </a:xfrm>
            <a:custGeom>
              <a:avLst/>
              <a:gdLst/>
              <a:ahLst/>
              <a:cxnLst/>
              <a:rect l="l" t="t" r="r" b="b"/>
              <a:pathLst>
                <a:path w="6267" h="15602" extrusionOk="0">
                  <a:moveTo>
                    <a:pt x="548" y="1"/>
                  </a:moveTo>
                  <a:cubicBezTo>
                    <a:pt x="1" y="1"/>
                    <a:pt x="1" y="821"/>
                    <a:pt x="548" y="821"/>
                  </a:cubicBezTo>
                  <a:cubicBezTo>
                    <a:pt x="1241" y="821"/>
                    <a:pt x="1851" y="1304"/>
                    <a:pt x="2019" y="1977"/>
                  </a:cubicBezTo>
                  <a:lnTo>
                    <a:pt x="5383" y="15517"/>
                  </a:lnTo>
                  <a:lnTo>
                    <a:pt x="6266" y="15601"/>
                  </a:lnTo>
                  <a:lnTo>
                    <a:pt x="6266" y="15601"/>
                  </a:lnTo>
                  <a:lnTo>
                    <a:pt x="2818" y="1767"/>
                  </a:lnTo>
                  <a:cubicBezTo>
                    <a:pt x="2566" y="716"/>
                    <a:pt x="1620" y="1"/>
                    <a:pt x="548" y="1"/>
                  </a:cubicBezTo>
                  <a:close/>
                </a:path>
              </a:pathLst>
            </a:custGeom>
            <a:solidFill>
              <a:srgbClr val="2D4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49;p52">
              <a:extLst>
                <a:ext uri="{FF2B5EF4-FFF2-40B4-BE49-F238E27FC236}">
                  <a16:creationId xmlns:a16="http://schemas.microsoft.com/office/drawing/2014/main" id="{8DEE9F3F-4D0B-4753-9153-4467E64D79A8}"/>
                </a:ext>
              </a:extLst>
            </p:cNvPr>
            <p:cNvSpPr/>
            <p:nvPr/>
          </p:nvSpPr>
          <p:spPr>
            <a:xfrm>
              <a:off x="3393398" y="2639656"/>
              <a:ext cx="27400" cy="29286"/>
            </a:xfrm>
            <a:custGeom>
              <a:avLst/>
              <a:gdLst/>
              <a:ahLst/>
              <a:cxnLst/>
              <a:rect l="l" t="t" r="r" b="b"/>
              <a:pathLst>
                <a:path w="1830" h="1956" extrusionOk="0">
                  <a:moveTo>
                    <a:pt x="0" y="0"/>
                  </a:moveTo>
                  <a:lnTo>
                    <a:pt x="168" y="1955"/>
                  </a:lnTo>
                  <a:lnTo>
                    <a:pt x="988" y="1955"/>
                  </a:lnTo>
                  <a:cubicBezTo>
                    <a:pt x="1451" y="1955"/>
                    <a:pt x="1829" y="1577"/>
                    <a:pt x="1829" y="1114"/>
                  </a:cubicBezTo>
                  <a:lnTo>
                    <a:pt x="1829" y="820"/>
                  </a:lnTo>
                  <a:cubicBezTo>
                    <a:pt x="1829" y="358"/>
                    <a:pt x="1451" y="0"/>
                    <a:pt x="988" y="0"/>
                  </a:cubicBezTo>
                  <a:close/>
                </a:path>
              </a:pathLst>
            </a:custGeom>
            <a:solidFill>
              <a:srgbClr val="2D4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50;p52">
              <a:extLst>
                <a:ext uri="{FF2B5EF4-FFF2-40B4-BE49-F238E27FC236}">
                  <a16:creationId xmlns:a16="http://schemas.microsoft.com/office/drawing/2014/main" id="{E61701E2-F37D-453D-A714-D4C008ED8D6F}"/>
                </a:ext>
              </a:extLst>
            </p:cNvPr>
            <p:cNvSpPr/>
            <p:nvPr/>
          </p:nvSpPr>
          <p:spPr>
            <a:xfrm>
              <a:off x="3044928" y="2418033"/>
              <a:ext cx="93503" cy="233601"/>
            </a:xfrm>
            <a:custGeom>
              <a:avLst/>
              <a:gdLst/>
              <a:ahLst/>
              <a:cxnLst/>
              <a:rect l="l" t="t" r="r" b="b"/>
              <a:pathLst>
                <a:path w="6245" h="15602" extrusionOk="0">
                  <a:moveTo>
                    <a:pt x="5698" y="1"/>
                  </a:moveTo>
                  <a:cubicBezTo>
                    <a:pt x="4626" y="1"/>
                    <a:pt x="3679" y="716"/>
                    <a:pt x="3427" y="1767"/>
                  </a:cubicBezTo>
                  <a:lnTo>
                    <a:pt x="0" y="15601"/>
                  </a:lnTo>
                  <a:lnTo>
                    <a:pt x="862" y="15517"/>
                  </a:lnTo>
                  <a:lnTo>
                    <a:pt x="4226" y="1956"/>
                  </a:lnTo>
                  <a:cubicBezTo>
                    <a:pt x="4394" y="1283"/>
                    <a:pt x="5004" y="821"/>
                    <a:pt x="5698" y="821"/>
                  </a:cubicBezTo>
                  <a:cubicBezTo>
                    <a:pt x="6244" y="821"/>
                    <a:pt x="6244" y="1"/>
                    <a:pt x="5698" y="1"/>
                  </a:cubicBezTo>
                  <a:close/>
                </a:path>
              </a:pathLst>
            </a:custGeom>
            <a:solidFill>
              <a:srgbClr val="2D4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51;p52">
              <a:extLst>
                <a:ext uri="{FF2B5EF4-FFF2-40B4-BE49-F238E27FC236}">
                  <a16:creationId xmlns:a16="http://schemas.microsoft.com/office/drawing/2014/main" id="{8EE7449F-B9ED-44F8-926D-55B253E35D05}"/>
                </a:ext>
              </a:extLst>
            </p:cNvPr>
            <p:cNvSpPr/>
            <p:nvPr/>
          </p:nvSpPr>
          <p:spPr>
            <a:xfrm>
              <a:off x="3044614" y="2639641"/>
              <a:ext cx="27400" cy="29301"/>
            </a:xfrm>
            <a:custGeom>
              <a:avLst/>
              <a:gdLst/>
              <a:ahLst/>
              <a:cxnLst/>
              <a:rect l="l" t="t" r="r" b="b"/>
              <a:pathLst>
                <a:path w="1830" h="1957" extrusionOk="0">
                  <a:moveTo>
                    <a:pt x="804" y="0"/>
                  </a:moveTo>
                  <a:cubicBezTo>
                    <a:pt x="359" y="0"/>
                    <a:pt x="0" y="371"/>
                    <a:pt x="0" y="821"/>
                  </a:cubicBezTo>
                  <a:lnTo>
                    <a:pt x="0" y="1115"/>
                  </a:lnTo>
                  <a:cubicBezTo>
                    <a:pt x="0" y="1578"/>
                    <a:pt x="379" y="1956"/>
                    <a:pt x="841" y="1956"/>
                  </a:cubicBezTo>
                  <a:lnTo>
                    <a:pt x="1682" y="1956"/>
                  </a:lnTo>
                  <a:lnTo>
                    <a:pt x="1829" y="1"/>
                  </a:lnTo>
                  <a:lnTo>
                    <a:pt x="841" y="1"/>
                  </a:lnTo>
                  <a:cubicBezTo>
                    <a:pt x="829" y="1"/>
                    <a:pt x="817" y="0"/>
                    <a:pt x="804" y="0"/>
                  </a:cubicBezTo>
                  <a:close/>
                </a:path>
              </a:pathLst>
            </a:custGeom>
            <a:solidFill>
              <a:srgbClr val="2D4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52;p52">
              <a:extLst>
                <a:ext uri="{FF2B5EF4-FFF2-40B4-BE49-F238E27FC236}">
                  <a16:creationId xmlns:a16="http://schemas.microsoft.com/office/drawing/2014/main" id="{8B180634-9AF4-4170-986F-42A19402CA7B}"/>
                </a:ext>
              </a:extLst>
            </p:cNvPr>
            <p:cNvSpPr/>
            <p:nvPr/>
          </p:nvSpPr>
          <p:spPr>
            <a:xfrm>
              <a:off x="3061922" y="2599275"/>
              <a:ext cx="341238" cy="133899"/>
            </a:xfrm>
            <a:custGeom>
              <a:avLst/>
              <a:gdLst/>
              <a:ahLst/>
              <a:cxnLst/>
              <a:rect l="l" t="t" r="r" b="b"/>
              <a:pathLst>
                <a:path w="22791" h="8943" extrusionOk="0">
                  <a:moveTo>
                    <a:pt x="5186" y="1"/>
                  </a:moveTo>
                  <a:cubicBezTo>
                    <a:pt x="3937" y="1"/>
                    <a:pt x="2692" y="353"/>
                    <a:pt x="1598" y="1057"/>
                  </a:cubicBezTo>
                  <a:cubicBezTo>
                    <a:pt x="568" y="1751"/>
                    <a:pt x="21" y="2718"/>
                    <a:pt x="21" y="3748"/>
                  </a:cubicBezTo>
                  <a:cubicBezTo>
                    <a:pt x="0" y="6587"/>
                    <a:pt x="2250" y="8899"/>
                    <a:pt x="5067" y="8941"/>
                  </a:cubicBezTo>
                  <a:cubicBezTo>
                    <a:pt x="5107" y="8942"/>
                    <a:pt x="5146" y="8943"/>
                    <a:pt x="5185" y="8943"/>
                  </a:cubicBezTo>
                  <a:cubicBezTo>
                    <a:pt x="7970" y="8943"/>
                    <a:pt x="10240" y="6737"/>
                    <a:pt x="10323" y="3959"/>
                  </a:cubicBezTo>
                  <a:cubicBezTo>
                    <a:pt x="10639" y="3717"/>
                    <a:pt x="11017" y="3596"/>
                    <a:pt x="11396" y="3596"/>
                  </a:cubicBezTo>
                  <a:cubicBezTo>
                    <a:pt x="11774" y="3596"/>
                    <a:pt x="12153" y="3717"/>
                    <a:pt x="12468" y="3959"/>
                  </a:cubicBezTo>
                  <a:cubicBezTo>
                    <a:pt x="12551" y="6737"/>
                    <a:pt x="14822" y="8943"/>
                    <a:pt x="17606" y="8943"/>
                  </a:cubicBezTo>
                  <a:cubicBezTo>
                    <a:pt x="17646" y="8943"/>
                    <a:pt x="17685" y="8942"/>
                    <a:pt x="17724" y="8941"/>
                  </a:cubicBezTo>
                  <a:cubicBezTo>
                    <a:pt x="20541" y="8899"/>
                    <a:pt x="22791" y="6587"/>
                    <a:pt x="22770" y="3748"/>
                  </a:cubicBezTo>
                  <a:cubicBezTo>
                    <a:pt x="22791" y="2718"/>
                    <a:pt x="22244" y="1751"/>
                    <a:pt x="21235" y="1057"/>
                  </a:cubicBezTo>
                  <a:cubicBezTo>
                    <a:pt x="20131" y="353"/>
                    <a:pt x="18880" y="1"/>
                    <a:pt x="17632" y="1"/>
                  </a:cubicBezTo>
                  <a:cubicBezTo>
                    <a:pt x="16384" y="1"/>
                    <a:pt x="15138" y="353"/>
                    <a:pt x="14045" y="1057"/>
                  </a:cubicBezTo>
                  <a:cubicBezTo>
                    <a:pt x="13330" y="1520"/>
                    <a:pt x="12804" y="2214"/>
                    <a:pt x="12552" y="3034"/>
                  </a:cubicBezTo>
                  <a:cubicBezTo>
                    <a:pt x="12195" y="2855"/>
                    <a:pt x="11800" y="2765"/>
                    <a:pt x="11406" y="2765"/>
                  </a:cubicBezTo>
                  <a:cubicBezTo>
                    <a:pt x="11012" y="2765"/>
                    <a:pt x="10618" y="2855"/>
                    <a:pt x="10260" y="3034"/>
                  </a:cubicBezTo>
                  <a:cubicBezTo>
                    <a:pt x="10008" y="2214"/>
                    <a:pt x="9482" y="1520"/>
                    <a:pt x="8789" y="1057"/>
                  </a:cubicBezTo>
                  <a:cubicBezTo>
                    <a:pt x="7685" y="353"/>
                    <a:pt x="6434" y="1"/>
                    <a:pt x="5186" y="1"/>
                  </a:cubicBezTo>
                  <a:close/>
                </a:path>
              </a:pathLst>
            </a:custGeom>
            <a:solidFill>
              <a:srgbClr val="2D4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53;p52">
              <a:extLst>
                <a:ext uri="{FF2B5EF4-FFF2-40B4-BE49-F238E27FC236}">
                  <a16:creationId xmlns:a16="http://schemas.microsoft.com/office/drawing/2014/main" id="{207E1869-2848-4D3A-A838-3135EA804B6C}"/>
                </a:ext>
              </a:extLst>
            </p:cNvPr>
            <p:cNvSpPr/>
            <p:nvPr/>
          </p:nvSpPr>
          <p:spPr>
            <a:xfrm>
              <a:off x="3261176" y="2611628"/>
              <a:ext cx="129707" cy="108625"/>
            </a:xfrm>
            <a:custGeom>
              <a:avLst/>
              <a:gdLst/>
              <a:ahLst/>
              <a:cxnLst/>
              <a:rect l="l" t="t" r="r" b="b"/>
              <a:pathLst>
                <a:path w="8663" h="7255" extrusionOk="0">
                  <a:moveTo>
                    <a:pt x="4332" y="1"/>
                  </a:moveTo>
                  <a:cubicBezTo>
                    <a:pt x="1935" y="1"/>
                    <a:pt x="1" y="1304"/>
                    <a:pt x="1" y="2923"/>
                  </a:cubicBezTo>
                  <a:cubicBezTo>
                    <a:pt x="1" y="5320"/>
                    <a:pt x="1935" y="7254"/>
                    <a:pt x="4332" y="7254"/>
                  </a:cubicBezTo>
                  <a:cubicBezTo>
                    <a:pt x="6708" y="7254"/>
                    <a:pt x="8663" y="5320"/>
                    <a:pt x="8663" y="2923"/>
                  </a:cubicBezTo>
                  <a:cubicBezTo>
                    <a:pt x="8663" y="1304"/>
                    <a:pt x="6708" y="1"/>
                    <a:pt x="4332" y="1"/>
                  </a:cubicBezTo>
                  <a:close/>
                </a:path>
              </a:pathLst>
            </a:custGeom>
            <a:solidFill>
              <a:srgbClr val="E0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54;p52">
              <a:extLst>
                <a:ext uri="{FF2B5EF4-FFF2-40B4-BE49-F238E27FC236}">
                  <a16:creationId xmlns:a16="http://schemas.microsoft.com/office/drawing/2014/main" id="{FCB97CCF-886A-4A0B-9020-6E2B56A99A93}"/>
                </a:ext>
              </a:extLst>
            </p:cNvPr>
            <p:cNvSpPr/>
            <p:nvPr/>
          </p:nvSpPr>
          <p:spPr>
            <a:xfrm>
              <a:off x="3074828" y="2611628"/>
              <a:ext cx="129707" cy="108625"/>
            </a:xfrm>
            <a:custGeom>
              <a:avLst/>
              <a:gdLst/>
              <a:ahLst/>
              <a:cxnLst/>
              <a:rect l="l" t="t" r="r" b="b"/>
              <a:pathLst>
                <a:path w="8663" h="7255" extrusionOk="0">
                  <a:moveTo>
                    <a:pt x="4331" y="1"/>
                  </a:moveTo>
                  <a:cubicBezTo>
                    <a:pt x="1935" y="1"/>
                    <a:pt x="0" y="1304"/>
                    <a:pt x="0" y="2923"/>
                  </a:cubicBezTo>
                  <a:cubicBezTo>
                    <a:pt x="0" y="5320"/>
                    <a:pt x="1935" y="7254"/>
                    <a:pt x="4331" y="7254"/>
                  </a:cubicBezTo>
                  <a:cubicBezTo>
                    <a:pt x="6728" y="7254"/>
                    <a:pt x="8662" y="5320"/>
                    <a:pt x="8662" y="2923"/>
                  </a:cubicBezTo>
                  <a:cubicBezTo>
                    <a:pt x="8662" y="1304"/>
                    <a:pt x="6707" y="1"/>
                    <a:pt x="4331" y="1"/>
                  </a:cubicBezTo>
                  <a:close/>
                </a:path>
              </a:pathLst>
            </a:custGeom>
            <a:solidFill>
              <a:srgbClr val="E0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55;p52">
              <a:extLst>
                <a:ext uri="{FF2B5EF4-FFF2-40B4-BE49-F238E27FC236}">
                  <a16:creationId xmlns:a16="http://schemas.microsoft.com/office/drawing/2014/main" id="{A33B5DB5-D6D6-4811-8A97-2E4B7084F2F9}"/>
                </a:ext>
              </a:extLst>
            </p:cNvPr>
            <p:cNvSpPr/>
            <p:nvPr/>
          </p:nvSpPr>
          <p:spPr>
            <a:xfrm>
              <a:off x="3090250" y="2617302"/>
              <a:ext cx="102322" cy="95704"/>
            </a:xfrm>
            <a:custGeom>
              <a:avLst/>
              <a:gdLst/>
              <a:ahLst/>
              <a:cxnLst/>
              <a:rect l="l" t="t" r="r" b="b"/>
              <a:pathLst>
                <a:path w="6834" h="6392" extrusionOk="0">
                  <a:moveTo>
                    <a:pt x="5383" y="0"/>
                  </a:moveTo>
                  <a:lnTo>
                    <a:pt x="1" y="5362"/>
                  </a:lnTo>
                  <a:cubicBezTo>
                    <a:pt x="379" y="5803"/>
                    <a:pt x="821" y="6140"/>
                    <a:pt x="1325" y="6392"/>
                  </a:cubicBezTo>
                  <a:lnTo>
                    <a:pt x="6834" y="883"/>
                  </a:lnTo>
                  <a:cubicBezTo>
                    <a:pt x="6413" y="484"/>
                    <a:pt x="5930" y="190"/>
                    <a:pt x="53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56;p52">
              <a:extLst>
                <a:ext uri="{FF2B5EF4-FFF2-40B4-BE49-F238E27FC236}">
                  <a16:creationId xmlns:a16="http://schemas.microsoft.com/office/drawing/2014/main" id="{749B3415-475E-45A5-A88D-0A3D6A9577C0}"/>
                </a:ext>
              </a:extLst>
            </p:cNvPr>
            <p:cNvSpPr/>
            <p:nvPr/>
          </p:nvSpPr>
          <p:spPr>
            <a:xfrm>
              <a:off x="3276613" y="2617302"/>
              <a:ext cx="102307" cy="95704"/>
            </a:xfrm>
            <a:custGeom>
              <a:avLst/>
              <a:gdLst/>
              <a:ahLst/>
              <a:cxnLst/>
              <a:rect l="l" t="t" r="r" b="b"/>
              <a:pathLst>
                <a:path w="6833" h="6392" extrusionOk="0">
                  <a:moveTo>
                    <a:pt x="5382" y="0"/>
                  </a:moveTo>
                  <a:lnTo>
                    <a:pt x="0" y="5362"/>
                  </a:lnTo>
                  <a:cubicBezTo>
                    <a:pt x="378" y="5803"/>
                    <a:pt x="820" y="6140"/>
                    <a:pt x="1325" y="6392"/>
                  </a:cubicBezTo>
                  <a:lnTo>
                    <a:pt x="6833" y="883"/>
                  </a:lnTo>
                  <a:cubicBezTo>
                    <a:pt x="6412" y="484"/>
                    <a:pt x="5929" y="190"/>
                    <a:pt x="5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64" name="Picture 4" descr="News API: Extracting News Headlines and Articles - GoTrained Python  Tutorials">
            <a:extLst>
              <a:ext uri="{FF2B5EF4-FFF2-40B4-BE49-F238E27FC236}">
                <a16:creationId xmlns:a16="http://schemas.microsoft.com/office/drawing/2014/main" id="{BA90585B-C2DD-48D7-8B34-344206293B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6946" y="1553889"/>
            <a:ext cx="279691" cy="27969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9EE6119-7BB7-4D95-B1AF-79C112CCC5CD}"/>
              </a:ext>
            </a:extLst>
          </p:cNvPr>
          <p:cNvSpPr txBox="1"/>
          <p:nvPr/>
        </p:nvSpPr>
        <p:spPr>
          <a:xfrm>
            <a:off x="2145415" y="670186"/>
            <a:ext cx="4983124" cy="883703"/>
          </a:xfrm>
          <a:prstGeom prst="rect">
            <a:avLst/>
          </a:prstGeom>
          <a:noFill/>
        </p:spPr>
        <p:txBody>
          <a:bodyPr wrap="square" lIns="0" rIns="0" rtlCol="0">
            <a:spAutoFit/>
          </a:bodyPr>
          <a:lstStyle/>
          <a:p>
            <a:pPr algn="just">
              <a:buClr>
                <a:schemeClr val="dk1"/>
              </a:buClr>
              <a:buSzPts val="1200"/>
            </a:pPr>
            <a:r>
              <a:rPr lang="en-SG" sz="857">
                <a:solidFill>
                  <a:schemeClr val="tx1">
                    <a:lumMod val="75000"/>
                    <a:lumOff val="25000"/>
                  </a:schemeClr>
                </a:solidFill>
                <a:latin typeface="Montserrat" panose="00000500000000000000" pitchFamily="50" charset="0"/>
                <a:sym typeface="Montserrat"/>
              </a:rPr>
              <a:t>Videos, courses and news articles using the news API are readily available, and the completion of any educational resources will award coins to the user. The videos and courses are catered for all kinds of users, from beginners to advanced. There are personal finance calculators that are meant just for youths, such as mortgage payments calculator for BTO and student loan repayment calculator. This will better prepare youths for the future. </a:t>
            </a:r>
            <a:endParaRPr lang="en-US" sz="857">
              <a:solidFill>
                <a:schemeClr val="tx1">
                  <a:lumMod val="75000"/>
                  <a:lumOff val="25000"/>
                </a:schemeClr>
              </a:solidFill>
              <a:latin typeface="Montserrat" panose="00000500000000000000" pitchFamily="50" charset="0"/>
              <a:sym typeface="Montserrat"/>
            </a:endParaRPr>
          </a:p>
        </p:txBody>
      </p:sp>
      <p:pic>
        <p:nvPicPr>
          <p:cNvPr id="7" name="Picture 6">
            <a:extLst>
              <a:ext uri="{FF2B5EF4-FFF2-40B4-BE49-F238E27FC236}">
                <a16:creationId xmlns:a16="http://schemas.microsoft.com/office/drawing/2014/main" id="{648D9AF6-0389-4D7C-A830-87CEC5E18842}"/>
              </a:ext>
            </a:extLst>
          </p:cNvPr>
          <p:cNvPicPr>
            <a:picLocks noChangeAspect="1"/>
          </p:cNvPicPr>
          <p:nvPr/>
        </p:nvPicPr>
        <p:blipFill>
          <a:blip r:embed="rId6"/>
          <a:stretch>
            <a:fillRect/>
          </a:stretch>
        </p:blipFill>
        <p:spPr>
          <a:xfrm>
            <a:off x="5578636" y="1966203"/>
            <a:ext cx="1275704" cy="2762946"/>
          </a:xfrm>
          <a:prstGeom prst="rect">
            <a:avLst/>
          </a:prstGeom>
        </p:spPr>
      </p:pic>
      <p:pic>
        <p:nvPicPr>
          <p:cNvPr id="31" name="Picture 30" descr="A close up of a sign&#10;&#10;Description generated with high confidence">
            <a:extLst>
              <a:ext uri="{FF2B5EF4-FFF2-40B4-BE49-F238E27FC236}">
                <a16:creationId xmlns:a16="http://schemas.microsoft.com/office/drawing/2014/main" id="{EE8A9F18-B9AE-42D1-8CFB-70032D8058D7}"/>
              </a:ext>
            </a:extLst>
          </p:cNvPr>
          <p:cNvPicPr>
            <a:picLocks noChangeAspect="1"/>
          </p:cNvPicPr>
          <p:nvPr/>
        </p:nvPicPr>
        <p:blipFill rotWithShape="1">
          <a:blip r:embed="rId7"/>
          <a:srcRect l="31531" t="16852" r="31594"/>
          <a:stretch/>
        </p:blipFill>
        <p:spPr>
          <a:xfrm>
            <a:off x="2001894" y="1849256"/>
            <a:ext cx="1626655" cy="3667904"/>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8502E68B-582D-47A7-A6E7-3A7A3DC54959}"/>
              </a:ext>
            </a:extLst>
          </p:cNvPr>
          <p:cNvPicPr>
            <a:picLocks noChangeAspect="1"/>
          </p:cNvPicPr>
          <p:nvPr/>
        </p:nvPicPr>
        <p:blipFill rotWithShape="1">
          <a:blip r:embed="rId7"/>
          <a:srcRect l="31531" t="16852" r="31594"/>
          <a:stretch/>
        </p:blipFill>
        <p:spPr>
          <a:xfrm>
            <a:off x="3758672" y="1875879"/>
            <a:ext cx="1626655" cy="3667904"/>
          </a:xfrm>
          <a:prstGeom prst="rect">
            <a:avLst/>
          </a:prstGeom>
        </p:spPr>
      </p:pic>
      <p:pic>
        <p:nvPicPr>
          <p:cNvPr id="34" name="Picture 33" descr="A close up of a sign&#10;&#10;Description generated with high confidence">
            <a:extLst>
              <a:ext uri="{FF2B5EF4-FFF2-40B4-BE49-F238E27FC236}">
                <a16:creationId xmlns:a16="http://schemas.microsoft.com/office/drawing/2014/main" id="{A2C61DE1-D787-439F-A9D1-E8145ED89E70}"/>
              </a:ext>
            </a:extLst>
          </p:cNvPr>
          <p:cNvPicPr>
            <a:picLocks noChangeAspect="1"/>
          </p:cNvPicPr>
          <p:nvPr/>
        </p:nvPicPr>
        <p:blipFill rotWithShape="1">
          <a:blip r:embed="rId7"/>
          <a:srcRect l="31531" t="16852" r="31594"/>
          <a:stretch/>
        </p:blipFill>
        <p:spPr>
          <a:xfrm>
            <a:off x="5403689" y="1877624"/>
            <a:ext cx="1626655" cy="3667904"/>
          </a:xfrm>
          <a:prstGeom prst="rect">
            <a:avLst/>
          </a:prstGeom>
        </p:spPr>
      </p:pic>
      <p:pic>
        <p:nvPicPr>
          <p:cNvPr id="5" name="Picture 4" descr="A picture containing computer, computer, clock, sign&#10;&#10;Description generated with very high confidence">
            <a:extLst>
              <a:ext uri="{FF2B5EF4-FFF2-40B4-BE49-F238E27FC236}">
                <a16:creationId xmlns:a16="http://schemas.microsoft.com/office/drawing/2014/main" id="{5BFF69B2-9409-4551-95AB-A15F7FC45B31}"/>
              </a:ext>
            </a:extLst>
          </p:cNvPr>
          <p:cNvPicPr>
            <a:picLocks noChangeAspect="1"/>
          </p:cNvPicPr>
          <p:nvPr/>
        </p:nvPicPr>
        <p:blipFill>
          <a:blip r:embed="rId8"/>
          <a:stretch>
            <a:fillRect/>
          </a:stretch>
        </p:blipFill>
        <p:spPr>
          <a:xfrm>
            <a:off x="6674300" y="2673349"/>
            <a:ext cx="1389196" cy="2166844"/>
          </a:xfrm>
          <a:prstGeom prst="rect">
            <a:avLst/>
          </a:prstGeom>
        </p:spPr>
      </p:pic>
    </p:spTree>
    <p:extLst>
      <p:ext uri="{BB962C8B-B14F-4D97-AF65-F5344CB8AC3E}">
        <p14:creationId xmlns:p14="http://schemas.microsoft.com/office/powerpoint/2010/main" val="223781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2" descr="Light Grey Curves Graphic Backgrounds for Powerpoint Templates - PPT  Backgrounds">
            <a:extLst>
              <a:ext uri="{FF2B5EF4-FFF2-40B4-BE49-F238E27FC236}">
                <a16:creationId xmlns:a16="http://schemas.microsoft.com/office/drawing/2014/main" id="{D7BE672C-451F-48C3-AA20-66F55515C9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5000"/>
          <a:stretch/>
        </p:blipFill>
        <p:spPr bwMode="auto">
          <a:xfrm>
            <a:off x="-3538"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B3C83B-F0EC-4867-B363-5EF4F5A794A2}"/>
              </a:ext>
            </a:extLst>
          </p:cNvPr>
          <p:cNvPicPr>
            <a:picLocks noChangeAspect="1"/>
          </p:cNvPicPr>
          <p:nvPr/>
        </p:nvPicPr>
        <p:blipFill>
          <a:blip r:embed="rId3"/>
          <a:stretch>
            <a:fillRect/>
          </a:stretch>
        </p:blipFill>
        <p:spPr>
          <a:xfrm>
            <a:off x="7486084" y="1528032"/>
            <a:ext cx="895916" cy="1940393"/>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id="{91D1370B-6E06-40DD-8132-A861BB3EC91E}"/>
              </a:ext>
            </a:extLst>
          </p:cNvPr>
          <p:cNvPicPr>
            <a:picLocks noChangeAspect="1"/>
          </p:cNvPicPr>
          <p:nvPr/>
        </p:nvPicPr>
        <p:blipFill>
          <a:blip r:embed="rId4"/>
          <a:stretch>
            <a:fillRect/>
          </a:stretch>
        </p:blipFill>
        <p:spPr>
          <a:xfrm>
            <a:off x="5323269" y="1142294"/>
            <a:ext cx="883785" cy="1947524"/>
          </a:xfrm>
          <a:prstGeom prst="rect">
            <a:avLst/>
          </a:prstGeom>
        </p:spPr>
      </p:pic>
      <p:pic>
        <p:nvPicPr>
          <p:cNvPr id="32" name="Picture 31" descr="A close up of a sign&#10;&#10;Description generated with high confidence">
            <a:extLst>
              <a:ext uri="{FF2B5EF4-FFF2-40B4-BE49-F238E27FC236}">
                <a16:creationId xmlns:a16="http://schemas.microsoft.com/office/drawing/2014/main" id="{1E3D8E6B-E625-48D1-99C2-A327081CFCA8}"/>
              </a:ext>
            </a:extLst>
          </p:cNvPr>
          <p:cNvPicPr>
            <a:picLocks noChangeAspect="1"/>
          </p:cNvPicPr>
          <p:nvPr/>
        </p:nvPicPr>
        <p:blipFill rotWithShape="1">
          <a:blip r:embed="rId5"/>
          <a:srcRect l="31531" t="16852" r="31594"/>
          <a:stretch/>
        </p:blipFill>
        <p:spPr>
          <a:xfrm>
            <a:off x="5192376" y="1098228"/>
            <a:ext cx="1138279" cy="2566678"/>
          </a:xfrm>
          <a:prstGeom prst="rect">
            <a:avLst/>
          </a:prstGeom>
        </p:spPr>
      </p:pic>
      <p:sp>
        <p:nvSpPr>
          <p:cNvPr id="21" name="TextBox 20">
            <a:extLst>
              <a:ext uri="{FF2B5EF4-FFF2-40B4-BE49-F238E27FC236}">
                <a16:creationId xmlns:a16="http://schemas.microsoft.com/office/drawing/2014/main" id="{0036130D-504E-4F46-82D0-FAA7344DAD11}"/>
              </a:ext>
            </a:extLst>
          </p:cNvPr>
          <p:cNvSpPr txBox="1"/>
          <p:nvPr/>
        </p:nvSpPr>
        <p:spPr>
          <a:xfrm>
            <a:off x="333153" y="1223088"/>
            <a:ext cx="2182806" cy="751809"/>
          </a:xfrm>
          <a:prstGeom prst="rect">
            <a:avLst/>
          </a:prstGeom>
          <a:noFill/>
        </p:spPr>
        <p:txBody>
          <a:bodyPr wrap="square" lIns="0" rIns="0" rtlCol="0">
            <a:spAutoFit/>
          </a:bodyPr>
          <a:lstStyle/>
          <a:p>
            <a:pPr algn="just">
              <a:buClr>
                <a:schemeClr val="dk1"/>
              </a:buClr>
              <a:buSzPts val="1200"/>
            </a:pPr>
            <a:r>
              <a:rPr lang="en-SG" sz="857">
                <a:solidFill>
                  <a:schemeClr val="tx1">
                    <a:lumMod val="75000"/>
                    <a:lumOff val="25000"/>
                  </a:schemeClr>
                </a:solidFill>
                <a:latin typeface="Montserrat" panose="00000500000000000000" pitchFamily="50" charset="0"/>
                <a:sym typeface="Montserrat"/>
              </a:rPr>
              <a:t>Now that users are confident and well equipped with basic to intermediate financial planning knowledge, users can consider moving to Mavis Strategy, where our financial models are best suited to benefit youths. </a:t>
            </a:r>
            <a:endParaRPr lang="en-US" sz="857">
              <a:solidFill>
                <a:schemeClr val="tx1">
                  <a:lumMod val="75000"/>
                  <a:lumOff val="25000"/>
                </a:schemeClr>
              </a:solidFill>
              <a:latin typeface="Montserrat" panose="00000500000000000000" pitchFamily="50" charset="0"/>
              <a:sym typeface="Montserrat"/>
            </a:endParaRPr>
          </a:p>
        </p:txBody>
      </p:sp>
      <p:cxnSp>
        <p:nvCxnSpPr>
          <p:cNvPr id="22" name="Straight Connector 21">
            <a:extLst>
              <a:ext uri="{FF2B5EF4-FFF2-40B4-BE49-F238E27FC236}">
                <a16:creationId xmlns:a16="http://schemas.microsoft.com/office/drawing/2014/main" id="{839DD7A9-51CC-42C5-A8F0-67B603787D26}"/>
              </a:ext>
            </a:extLst>
          </p:cNvPr>
          <p:cNvCxnSpPr/>
          <p:nvPr/>
        </p:nvCxnSpPr>
        <p:spPr>
          <a:xfrm>
            <a:off x="507571" y="973179"/>
            <a:ext cx="101354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168785C-DEB3-47B5-9280-6A6BC42A695D}"/>
              </a:ext>
            </a:extLst>
          </p:cNvPr>
          <p:cNvSpPr txBox="1"/>
          <p:nvPr/>
        </p:nvSpPr>
        <p:spPr>
          <a:xfrm>
            <a:off x="6797710" y="3618220"/>
            <a:ext cx="2245491" cy="1675074"/>
          </a:xfrm>
          <a:prstGeom prst="rect">
            <a:avLst/>
          </a:prstGeom>
          <a:noFill/>
        </p:spPr>
        <p:txBody>
          <a:bodyPr wrap="square" lIns="0" rIns="0" rtlCol="0">
            <a:spAutoFit/>
          </a:bodyPr>
          <a:lstStyle/>
          <a:p>
            <a:pPr algn="just">
              <a:buClr>
                <a:schemeClr val="dk1"/>
              </a:buClr>
              <a:buSzPts val="1200"/>
            </a:pPr>
            <a:r>
              <a:rPr lang="en-US" sz="857">
                <a:solidFill>
                  <a:schemeClr val="tx1">
                    <a:lumMod val="75000"/>
                    <a:lumOff val="25000"/>
                  </a:schemeClr>
                </a:solidFill>
                <a:latin typeface="Montserrat" panose="00000500000000000000" pitchFamily="50" charset="0"/>
                <a:sym typeface="Montserrat"/>
              </a:rPr>
              <a:t>Fundamental Analysis can be conducted on selected tickers for more informed purchase strategies. This is supported by FMP API.</a:t>
            </a:r>
          </a:p>
          <a:p>
            <a:pPr algn="just">
              <a:buClr>
                <a:schemeClr val="dk1"/>
              </a:buClr>
              <a:buSzPts val="1200"/>
            </a:pPr>
            <a:endParaRPr lang="en-US" sz="857">
              <a:solidFill>
                <a:schemeClr val="tx1">
                  <a:lumMod val="75000"/>
                  <a:lumOff val="25000"/>
                </a:schemeClr>
              </a:solidFill>
              <a:latin typeface="Montserrat" panose="00000500000000000000" pitchFamily="50" charset="0"/>
              <a:sym typeface="Montserrat"/>
            </a:endParaRPr>
          </a:p>
          <a:p>
            <a:pPr>
              <a:buClr>
                <a:schemeClr val="dk1"/>
              </a:buClr>
              <a:buSzPts val="1200"/>
            </a:pPr>
            <a:r>
              <a:rPr lang="en-US" sz="857" b="1">
                <a:solidFill>
                  <a:schemeClr val="tx1">
                    <a:lumMod val="75000"/>
                    <a:lumOff val="25000"/>
                  </a:schemeClr>
                </a:solidFill>
                <a:latin typeface="Montserrat" panose="00000500000000000000" pitchFamily="50" charset="0"/>
                <a:sym typeface="Montserrat"/>
              </a:rPr>
              <a:t>Price to Book Ratio (B/E)</a:t>
            </a:r>
          </a:p>
          <a:p>
            <a:pPr>
              <a:buClr>
                <a:schemeClr val="dk1"/>
              </a:buClr>
              <a:buSzPts val="1200"/>
            </a:pPr>
            <a:r>
              <a:rPr lang="en-US" sz="857" b="1">
                <a:solidFill>
                  <a:schemeClr val="tx1">
                    <a:lumMod val="75000"/>
                    <a:lumOff val="25000"/>
                  </a:schemeClr>
                </a:solidFill>
                <a:latin typeface="Montserrat" panose="00000500000000000000" pitchFamily="50" charset="0"/>
                <a:sym typeface="Montserrat"/>
              </a:rPr>
              <a:t>Return on Asset Ratio (ROE)</a:t>
            </a:r>
          </a:p>
          <a:p>
            <a:pPr>
              <a:buClr>
                <a:schemeClr val="dk1"/>
              </a:buClr>
              <a:buSzPts val="1200"/>
            </a:pPr>
            <a:r>
              <a:rPr lang="en-US" sz="857" b="1">
                <a:solidFill>
                  <a:schemeClr val="tx1">
                    <a:lumMod val="75000"/>
                    <a:lumOff val="25000"/>
                  </a:schemeClr>
                </a:solidFill>
                <a:latin typeface="Montserrat" panose="00000500000000000000" pitchFamily="50" charset="0"/>
                <a:sym typeface="Montserrat"/>
              </a:rPr>
              <a:t>Discounted Cash Flow Valuation (DCF)</a:t>
            </a:r>
          </a:p>
          <a:p>
            <a:pPr>
              <a:buClr>
                <a:schemeClr val="dk1"/>
              </a:buClr>
              <a:buSzPts val="1200"/>
            </a:pPr>
            <a:r>
              <a:rPr lang="en-US" sz="857" b="1">
                <a:solidFill>
                  <a:schemeClr val="tx1">
                    <a:lumMod val="75000"/>
                    <a:lumOff val="25000"/>
                  </a:schemeClr>
                </a:solidFill>
                <a:latin typeface="Montserrat" panose="00000500000000000000" pitchFamily="50" charset="0"/>
                <a:sym typeface="Montserrat"/>
              </a:rPr>
              <a:t>Price to Earnings Ratio (P/E)</a:t>
            </a:r>
          </a:p>
          <a:p>
            <a:pPr>
              <a:buClr>
                <a:schemeClr val="dk1"/>
              </a:buClr>
              <a:buSzPts val="1200"/>
            </a:pPr>
            <a:r>
              <a:rPr lang="en-US" sz="857" b="1">
                <a:solidFill>
                  <a:schemeClr val="tx1">
                    <a:lumMod val="75000"/>
                    <a:lumOff val="25000"/>
                  </a:schemeClr>
                </a:solidFill>
                <a:latin typeface="Montserrat" panose="00000500000000000000" pitchFamily="50" charset="0"/>
                <a:sym typeface="Montserrat"/>
              </a:rPr>
              <a:t>Return on Equity (ROE)</a:t>
            </a:r>
          </a:p>
          <a:p>
            <a:pPr>
              <a:buClr>
                <a:schemeClr val="dk1"/>
              </a:buClr>
              <a:buSzPts val="1200"/>
            </a:pPr>
            <a:r>
              <a:rPr lang="en-US" sz="857" b="1">
                <a:solidFill>
                  <a:schemeClr val="tx1">
                    <a:lumMod val="75000"/>
                    <a:lumOff val="25000"/>
                  </a:schemeClr>
                </a:solidFill>
                <a:latin typeface="Montserrat" panose="00000500000000000000" pitchFamily="50" charset="0"/>
                <a:sym typeface="Montserrat"/>
              </a:rPr>
              <a:t>Debt to Equity (D/E)</a:t>
            </a:r>
          </a:p>
          <a:p>
            <a:pPr>
              <a:buClr>
                <a:schemeClr val="dk1"/>
              </a:buClr>
              <a:buSzPts val="1200"/>
            </a:pPr>
            <a:endParaRPr lang="en-US" sz="857">
              <a:solidFill>
                <a:schemeClr val="tx1">
                  <a:lumMod val="75000"/>
                  <a:lumOff val="25000"/>
                </a:schemeClr>
              </a:solidFill>
              <a:latin typeface="Montserrat" panose="00000500000000000000" pitchFamily="50" charset="0"/>
              <a:sym typeface="Montserrat"/>
            </a:endParaRPr>
          </a:p>
        </p:txBody>
      </p:sp>
      <p:pic>
        <p:nvPicPr>
          <p:cNvPr id="11" name="Picture 10" descr="A picture containing shirt&#10;&#10;Description generated with very high confidence">
            <a:extLst>
              <a:ext uri="{FF2B5EF4-FFF2-40B4-BE49-F238E27FC236}">
                <a16:creationId xmlns:a16="http://schemas.microsoft.com/office/drawing/2014/main" id="{23D540D3-C19D-4049-85BE-84CF691C02C7}"/>
              </a:ext>
            </a:extLst>
          </p:cNvPr>
          <p:cNvPicPr>
            <a:picLocks noChangeAspect="1"/>
          </p:cNvPicPr>
          <p:nvPr/>
        </p:nvPicPr>
        <p:blipFill>
          <a:blip r:embed="rId6"/>
          <a:stretch>
            <a:fillRect/>
          </a:stretch>
        </p:blipFill>
        <p:spPr>
          <a:xfrm>
            <a:off x="504791" y="2488596"/>
            <a:ext cx="1149977" cy="2509039"/>
          </a:xfrm>
          <a:prstGeom prst="rect">
            <a:avLst/>
          </a:prstGeom>
        </p:spPr>
      </p:pic>
      <p:sp>
        <p:nvSpPr>
          <p:cNvPr id="39" name="TextBox 38">
            <a:extLst>
              <a:ext uri="{FF2B5EF4-FFF2-40B4-BE49-F238E27FC236}">
                <a16:creationId xmlns:a16="http://schemas.microsoft.com/office/drawing/2014/main" id="{0F097439-03F4-402B-A0B5-9AC146A00683}"/>
              </a:ext>
            </a:extLst>
          </p:cNvPr>
          <p:cNvSpPr txBox="1"/>
          <p:nvPr/>
        </p:nvSpPr>
        <p:spPr>
          <a:xfrm>
            <a:off x="2779279" y="3573931"/>
            <a:ext cx="2001454" cy="1543179"/>
          </a:xfrm>
          <a:prstGeom prst="rect">
            <a:avLst/>
          </a:prstGeom>
          <a:noFill/>
        </p:spPr>
        <p:txBody>
          <a:bodyPr wrap="square" lIns="0" rIns="0" rtlCol="0">
            <a:spAutoFit/>
          </a:bodyPr>
          <a:lstStyle/>
          <a:p>
            <a:pPr>
              <a:buClr>
                <a:schemeClr val="dk1"/>
              </a:buClr>
              <a:buSzPts val="1200"/>
            </a:pPr>
            <a:r>
              <a:rPr lang="en-US" sz="857">
                <a:solidFill>
                  <a:schemeClr val="tx1">
                    <a:lumMod val="75000"/>
                    <a:lumOff val="25000"/>
                  </a:schemeClr>
                </a:solidFill>
                <a:latin typeface="Montserrat" panose="00000500000000000000" pitchFamily="50" charset="0"/>
                <a:sym typeface="Montserrat"/>
              </a:rPr>
              <a:t>Using the Yahoo Finance API, based on the wealth index and drawdown chart, we can calculate the overall portfolio performance with updated data. </a:t>
            </a:r>
          </a:p>
          <a:p>
            <a:pPr>
              <a:buClr>
                <a:schemeClr val="dk1"/>
              </a:buClr>
              <a:buSzPts val="1200"/>
            </a:pPr>
            <a:endParaRPr lang="en-US" sz="857">
              <a:solidFill>
                <a:schemeClr val="tx1">
                  <a:lumMod val="75000"/>
                  <a:lumOff val="25000"/>
                </a:schemeClr>
              </a:solidFill>
              <a:latin typeface="Montserrat" panose="00000500000000000000" pitchFamily="50" charset="0"/>
              <a:sym typeface="Montserrat"/>
            </a:endParaRPr>
          </a:p>
          <a:p>
            <a:pPr>
              <a:buClr>
                <a:schemeClr val="dk1"/>
              </a:buClr>
              <a:buSzPts val="1200"/>
            </a:pPr>
            <a:r>
              <a:rPr lang="en-US" sz="857" b="1">
                <a:solidFill>
                  <a:schemeClr val="tx1">
                    <a:lumMod val="75000"/>
                    <a:lumOff val="25000"/>
                  </a:schemeClr>
                </a:solidFill>
                <a:latin typeface="Montserrat" panose="00000500000000000000" pitchFamily="50" charset="0"/>
                <a:sym typeface="Montserrat"/>
              </a:rPr>
              <a:t>Cumulative returns ($)</a:t>
            </a:r>
          </a:p>
          <a:p>
            <a:pPr>
              <a:buClr>
                <a:schemeClr val="dk1"/>
              </a:buClr>
              <a:buSzPts val="1200"/>
            </a:pPr>
            <a:r>
              <a:rPr lang="en-US" sz="857" b="1" err="1">
                <a:solidFill>
                  <a:schemeClr val="tx1">
                    <a:lumMod val="75000"/>
                    <a:lumOff val="25000"/>
                  </a:schemeClr>
                </a:solidFill>
                <a:latin typeface="Montserrat" panose="00000500000000000000" pitchFamily="50" charset="0"/>
                <a:sym typeface="Montserrat"/>
              </a:rPr>
              <a:t>Annualised</a:t>
            </a:r>
            <a:r>
              <a:rPr lang="en-US" sz="857" b="1">
                <a:solidFill>
                  <a:schemeClr val="tx1">
                    <a:lumMod val="75000"/>
                    <a:lumOff val="25000"/>
                  </a:schemeClr>
                </a:solidFill>
                <a:latin typeface="Montserrat" panose="00000500000000000000" pitchFamily="50" charset="0"/>
                <a:sym typeface="Montserrat"/>
              </a:rPr>
              <a:t> Returns </a:t>
            </a:r>
          </a:p>
          <a:p>
            <a:pPr>
              <a:buClr>
                <a:schemeClr val="dk1"/>
              </a:buClr>
              <a:buSzPts val="1200"/>
            </a:pPr>
            <a:r>
              <a:rPr lang="en-US" sz="857" b="1" err="1">
                <a:solidFill>
                  <a:schemeClr val="tx1">
                    <a:lumMod val="75000"/>
                    <a:lumOff val="25000"/>
                  </a:schemeClr>
                </a:solidFill>
                <a:latin typeface="Montserrat" panose="00000500000000000000" pitchFamily="50" charset="0"/>
                <a:sym typeface="Montserrat"/>
              </a:rPr>
              <a:t>Annualised</a:t>
            </a:r>
            <a:r>
              <a:rPr lang="en-US" sz="857" b="1">
                <a:solidFill>
                  <a:schemeClr val="tx1">
                    <a:lumMod val="75000"/>
                    <a:lumOff val="25000"/>
                  </a:schemeClr>
                </a:solidFill>
                <a:latin typeface="Montserrat" panose="00000500000000000000" pitchFamily="50" charset="0"/>
                <a:sym typeface="Montserrat"/>
              </a:rPr>
              <a:t> Volatility</a:t>
            </a:r>
            <a:br>
              <a:rPr lang="en-US" sz="857" b="1">
                <a:solidFill>
                  <a:schemeClr val="tx1">
                    <a:lumMod val="75000"/>
                    <a:lumOff val="25000"/>
                  </a:schemeClr>
                </a:solidFill>
                <a:latin typeface="Montserrat" panose="00000500000000000000" pitchFamily="50" charset="0"/>
                <a:sym typeface="Montserrat"/>
              </a:rPr>
            </a:br>
            <a:r>
              <a:rPr lang="en-US" sz="857" b="1" err="1">
                <a:solidFill>
                  <a:schemeClr val="tx1">
                    <a:lumMod val="75000"/>
                    <a:lumOff val="25000"/>
                  </a:schemeClr>
                </a:solidFill>
                <a:latin typeface="Montserrat" panose="00000500000000000000" pitchFamily="50" charset="0"/>
                <a:sym typeface="Montserrat"/>
              </a:rPr>
              <a:t>Annualised</a:t>
            </a:r>
            <a:r>
              <a:rPr lang="en-US" sz="857" b="1">
                <a:solidFill>
                  <a:schemeClr val="tx1">
                    <a:lumMod val="75000"/>
                    <a:lumOff val="25000"/>
                  </a:schemeClr>
                </a:solidFill>
                <a:latin typeface="Montserrat" panose="00000500000000000000" pitchFamily="50" charset="0"/>
                <a:sym typeface="Montserrat"/>
              </a:rPr>
              <a:t> Sharpe Ratio</a:t>
            </a:r>
          </a:p>
          <a:p>
            <a:pPr>
              <a:buClr>
                <a:schemeClr val="dk1"/>
              </a:buClr>
              <a:buSzPts val="1200"/>
            </a:pPr>
            <a:r>
              <a:rPr lang="en-US" sz="857" b="1">
                <a:solidFill>
                  <a:schemeClr val="tx1">
                    <a:lumMod val="75000"/>
                    <a:lumOff val="25000"/>
                  </a:schemeClr>
                </a:solidFill>
                <a:latin typeface="Montserrat" panose="00000500000000000000" pitchFamily="50" charset="0"/>
                <a:sym typeface="Montserrat"/>
              </a:rPr>
              <a:t>Max Drawdown</a:t>
            </a:r>
          </a:p>
        </p:txBody>
      </p:sp>
      <p:sp>
        <p:nvSpPr>
          <p:cNvPr id="41" name="TextBox 40">
            <a:extLst>
              <a:ext uri="{FF2B5EF4-FFF2-40B4-BE49-F238E27FC236}">
                <a16:creationId xmlns:a16="http://schemas.microsoft.com/office/drawing/2014/main" id="{F017C5B8-3952-4DE1-9E99-AD45D6287EAF}"/>
              </a:ext>
            </a:extLst>
          </p:cNvPr>
          <p:cNvSpPr txBox="1"/>
          <p:nvPr/>
        </p:nvSpPr>
        <p:spPr>
          <a:xfrm>
            <a:off x="4816032" y="3156692"/>
            <a:ext cx="2001454" cy="1543179"/>
          </a:xfrm>
          <a:prstGeom prst="rect">
            <a:avLst/>
          </a:prstGeom>
          <a:noFill/>
        </p:spPr>
        <p:txBody>
          <a:bodyPr wrap="square" lIns="0" rIns="0" rtlCol="0">
            <a:spAutoFit/>
          </a:bodyPr>
          <a:lstStyle/>
          <a:p>
            <a:pPr>
              <a:buClr>
                <a:schemeClr val="dk1"/>
              </a:buClr>
              <a:buSzPts val="1200"/>
            </a:pPr>
            <a:r>
              <a:rPr lang="en-US" sz="857">
                <a:solidFill>
                  <a:schemeClr val="tx1">
                    <a:lumMod val="75000"/>
                    <a:lumOff val="25000"/>
                  </a:schemeClr>
                </a:solidFill>
                <a:latin typeface="Montserrat" panose="00000500000000000000" pitchFamily="50" charset="0"/>
                <a:sym typeface="Montserrat"/>
              </a:rPr>
              <a:t>As inspired by </a:t>
            </a:r>
            <a:r>
              <a:rPr lang="en-US" sz="857" err="1">
                <a:solidFill>
                  <a:schemeClr val="tx1">
                    <a:lumMod val="75000"/>
                    <a:lumOff val="25000"/>
                  </a:schemeClr>
                </a:solidFill>
                <a:latin typeface="Montserrat" panose="00000500000000000000" pitchFamily="50" charset="0"/>
                <a:sym typeface="Montserrat"/>
              </a:rPr>
              <a:t>Seedly</a:t>
            </a:r>
            <a:r>
              <a:rPr lang="en-US" sz="857">
                <a:solidFill>
                  <a:schemeClr val="tx1">
                    <a:lumMod val="75000"/>
                    <a:lumOff val="25000"/>
                  </a:schemeClr>
                </a:solidFill>
                <a:latin typeface="Montserrat" panose="00000500000000000000" pitchFamily="50" charset="0"/>
                <a:sym typeface="Montserrat"/>
              </a:rPr>
              <a:t>, we recreated and improved the Savings Account Calculator to include Insurance Savings Accounts.</a:t>
            </a:r>
          </a:p>
          <a:p>
            <a:pPr>
              <a:buClr>
                <a:schemeClr val="dk1"/>
              </a:buClr>
              <a:buSzPts val="1200"/>
            </a:pPr>
            <a:endParaRPr lang="en-US" sz="857">
              <a:solidFill>
                <a:schemeClr val="tx1">
                  <a:lumMod val="75000"/>
                  <a:lumOff val="25000"/>
                </a:schemeClr>
              </a:solidFill>
              <a:latin typeface="Montserrat" panose="00000500000000000000" pitchFamily="50" charset="0"/>
              <a:sym typeface="Montserrat"/>
            </a:endParaRPr>
          </a:p>
          <a:p>
            <a:pPr>
              <a:buClr>
                <a:schemeClr val="dk1"/>
              </a:buClr>
              <a:buSzPts val="1200"/>
            </a:pPr>
            <a:r>
              <a:rPr lang="en-US" sz="857">
                <a:solidFill>
                  <a:schemeClr val="tx1">
                    <a:lumMod val="75000"/>
                    <a:lumOff val="25000"/>
                  </a:schemeClr>
                </a:solidFill>
                <a:latin typeface="Montserrat" panose="00000500000000000000" pitchFamily="50" charset="0"/>
                <a:sym typeface="Montserrat"/>
              </a:rPr>
              <a:t>The list is inclusive of:</a:t>
            </a:r>
          </a:p>
          <a:p>
            <a:pPr>
              <a:buClr>
                <a:schemeClr val="dk1"/>
              </a:buClr>
              <a:buSzPts val="1200"/>
            </a:pPr>
            <a:r>
              <a:rPr lang="en-US" sz="857" b="1" err="1">
                <a:solidFill>
                  <a:schemeClr val="tx1">
                    <a:lumMod val="75000"/>
                    <a:lumOff val="25000"/>
                  </a:schemeClr>
                </a:solidFill>
                <a:latin typeface="Montserrat" panose="00000500000000000000" pitchFamily="50" charset="0"/>
                <a:sym typeface="Montserrat"/>
              </a:rPr>
              <a:t>Singlife</a:t>
            </a:r>
            <a:r>
              <a:rPr lang="en-US" sz="857" b="1">
                <a:solidFill>
                  <a:schemeClr val="tx1">
                    <a:lumMod val="75000"/>
                    <a:lumOff val="25000"/>
                  </a:schemeClr>
                </a:solidFill>
                <a:latin typeface="Montserrat" panose="00000500000000000000" pitchFamily="50" charset="0"/>
                <a:sym typeface="Montserrat"/>
              </a:rPr>
              <a:t> Account</a:t>
            </a:r>
          </a:p>
          <a:p>
            <a:pPr>
              <a:buClr>
                <a:schemeClr val="dk1"/>
              </a:buClr>
              <a:buSzPts val="1200"/>
            </a:pPr>
            <a:r>
              <a:rPr lang="en-US" sz="857" b="1" err="1">
                <a:solidFill>
                  <a:schemeClr val="tx1">
                    <a:lumMod val="75000"/>
                    <a:lumOff val="25000"/>
                  </a:schemeClr>
                </a:solidFill>
                <a:latin typeface="Montserrat" panose="00000500000000000000" pitchFamily="50" charset="0"/>
                <a:sym typeface="Montserrat"/>
              </a:rPr>
              <a:t>Etiqa</a:t>
            </a:r>
            <a:r>
              <a:rPr lang="en-US" sz="857" b="1">
                <a:solidFill>
                  <a:schemeClr val="tx1">
                    <a:lumMod val="75000"/>
                    <a:lumOff val="25000"/>
                  </a:schemeClr>
                </a:solidFill>
                <a:latin typeface="Montserrat" panose="00000500000000000000" pitchFamily="50" charset="0"/>
                <a:sym typeface="Montserrat"/>
              </a:rPr>
              <a:t> </a:t>
            </a:r>
            <a:r>
              <a:rPr lang="en-US" sz="857" b="1" err="1">
                <a:solidFill>
                  <a:schemeClr val="tx1">
                    <a:lumMod val="75000"/>
                    <a:lumOff val="25000"/>
                  </a:schemeClr>
                </a:solidFill>
                <a:latin typeface="Montserrat" panose="00000500000000000000" pitchFamily="50" charset="0"/>
                <a:sym typeface="Montserrat"/>
              </a:rPr>
              <a:t>Elastiq</a:t>
            </a:r>
            <a:endParaRPr lang="en-US" sz="857" b="1">
              <a:solidFill>
                <a:schemeClr val="tx1">
                  <a:lumMod val="75000"/>
                  <a:lumOff val="25000"/>
                </a:schemeClr>
              </a:solidFill>
              <a:latin typeface="Montserrat" panose="00000500000000000000" pitchFamily="50" charset="0"/>
              <a:sym typeface="Montserrat"/>
            </a:endParaRPr>
          </a:p>
          <a:p>
            <a:pPr>
              <a:buClr>
                <a:schemeClr val="dk1"/>
              </a:buClr>
              <a:buSzPts val="1200"/>
            </a:pPr>
            <a:r>
              <a:rPr lang="en-US" sz="857" b="1">
                <a:solidFill>
                  <a:schemeClr val="tx1">
                    <a:lumMod val="75000"/>
                    <a:lumOff val="25000"/>
                  </a:schemeClr>
                </a:solidFill>
                <a:latin typeface="Montserrat" panose="00000500000000000000" pitchFamily="50" charset="0"/>
                <a:sym typeface="Montserrat"/>
              </a:rPr>
              <a:t>Standard Chartered Jumpstart</a:t>
            </a:r>
          </a:p>
          <a:p>
            <a:pPr>
              <a:buClr>
                <a:schemeClr val="dk1"/>
              </a:buClr>
              <a:buSzPts val="1200"/>
            </a:pPr>
            <a:r>
              <a:rPr lang="en-US" sz="857" b="1">
                <a:solidFill>
                  <a:schemeClr val="tx1">
                    <a:lumMod val="75000"/>
                    <a:lumOff val="25000"/>
                  </a:schemeClr>
                </a:solidFill>
                <a:latin typeface="Montserrat" panose="00000500000000000000" pitchFamily="50" charset="0"/>
                <a:sym typeface="Montserrat"/>
              </a:rPr>
              <a:t>DBS Multiplier</a:t>
            </a:r>
          </a:p>
          <a:p>
            <a:pPr>
              <a:buClr>
                <a:schemeClr val="dk1"/>
              </a:buClr>
              <a:buSzPts val="1200"/>
            </a:pPr>
            <a:r>
              <a:rPr lang="en-US" sz="857" b="1">
                <a:solidFill>
                  <a:schemeClr val="tx1">
                    <a:lumMod val="75000"/>
                    <a:lumOff val="25000"/>
                  </a:schemeClr>
                </a:solidFill>
                <a:latin typeface="Montserrat" panose="00000500000000000000" pitchFamily="50" charset="0"/>
                <a:sym typeface="Montserrat"/>
              </a:rPr>
              <a:t>Etc.</a:t>
            </a:r>
          </a:p>
        </p:txBody>
      </p:sp>
      <p:sp>
        <p:nvSpPr>
          <p:cNvPr id="42" name="Google Shape;513;p10">
            <a:extLst>
              <a:ext uri="{FF2B5EF4-FFF2-40B4-BE49-F238E27FC236}">
                <a16:creationId xmlns:a16="http://schemas.microsoft.com/office/drawing/2014/main" id="{90042CDB-3311-414E-9245-0EDB72255810}"/>
              </a:ext>
            </a:extLst>
          </p:cNvPr>
          <p:cNvSpPr txBox="1">
            <a:spLocks/>
          </p:cNvSpPr>
          <p:nvPr/>
        </p:nvSpPr>
        <p:spPr>
          <a:xfrm>
            <a:off x="243747" y="214917"/>
            <a:ext cx="8649430" cy="251599"/>
          </a:xfrm>
          <a:prstGeom prst="rect">
            <a:avLst/>
          </a:prstGeom>
          <a:noFill/>
          <a:ln>
            <a:noFill/>
          </a:ln>
        </p:spPr>
        <p:txBody>
          <a:bodyPr spcFirstLastPara="1" wrap="square" lIns="68569" tIns="34275" rIns="68569" bIns="3427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SG" sz="1800" b="1">
                <a:latin typeface="Montserrat"/>
                <a:sym typeface="Montserrat"/>
              </a:rPr>
              <a:t>MAVIS STRATEGY</a:t>
            </a:r>
            <a:endParaRPr lang="en-SG" sz="1800" b="1"/>
          </a:p>
        </p:txBody>
      </p:sp>
      <p:sp>
        <p:nvSpPr>
          <p:cNvPr id="44" name="Rectangle 43">
            <a:extLst>
              <a:ext uri="{FF2B5EF4-FFF2-40B4-BE49-F238E27FC236}">
                <a16:creationId xmlns:a16="http://schemas.microsoft.com/office/drawing/2014/main" id="{98D2DF6A-0CFE-4CC2-A873-783226CF9F35}"/>
              </a:ext>
            </a:extLst>
          </p:cNvPr>
          <p:cNvSpPr/>
          <p:nvPr/>
        </p:nvSpPr>
        <p:spPr>
          <a:xfrm>
            <a:off x="4598985" y="525895"/>
            <a:ext cx="2357057" cy="461280"/>
          </a:xfrm>
          <a:prstGeom prst="rect">
            <a:avLst/>
          </a:prstGeom>
        </p:spPr>
        <p:txBody>
          <a:bodyPr wrap="square" lIns="68580" rIns="68580" bIns="34290">
            <a:spAutoFit/>
          </a:bodyPr>
          <a:lstStyle/>
          <a:p>
            <a:pPr algn="ctr">
              <a:lnSpc>
                <a:spcPct val="89000"/>
              </a:lnSpc>
              <a:spcBef>
                <a:spcPts val="337"/>
              </a:spcBef>
            </a:pPr>
            <a: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t>INSURANCE SAVINGS ACCOUNTS &amp; SAVINGS ACCOUNTS RECOMMENDATION</a:t>
            </a:r>
            <a:endParaRPr lang="en-US" sz="643">
              <a:solidFill>
                <a:schemeClr val="tx1">
                  <a:lumMod val="75000"/>
                  <a:lumOff val="25000"/>
                </a:schemeClr>
              </a:solidFill>
              <a:latin typeface="Montserrat" panose="00000500000000000000" pitchFamily="50" charset="0"/>
              <a:ea typeface="Source Sans Pro" charset="0"/>
              <a:cs typeface="Source Sans Pro" charset="0"/>
            </a:endParaRPr>
          </a:p>
        </p:txBody>
      </p:sp>
      <p:sp>
        <p:nvSpPr>
          <p:cNvPr id="45" name="Rectangle 44">
            <a:extLst>
              <a:ext uri="{FF2B5EF4-FFF2-40B4-BE49-F238E27FC236}">
                <a16:creationId xmlns:a16="http://schemas.microsoft.com/office/drawing/2014/main" id="{B90DBCE5-35AE-43B0-96BB-81279F1060EA}"/>
              </a:ext>
            </a:extLst>
          </p:cNvPr>
          <p:cNvSpPr/>
          <p:nvPr/>
        </p:nvSpPr>
        <p:spPr>
          <a:xfrm>
            <a:off x="7120509" y="1044039"/>
            <a:ext cx="1587613" cy="334451"/>
          </a:xfrm>
          <a:prstGeom prst="rect">
            <a:avLst/>
          </a:prstGeom>
        </p:spPr>
        <p:txBody>
          <a:bodyPr wrap="square" lIns="68580" rIns="68580" bIns="34290">
            <a:spAutoFit/>
          </a:bodyPr>
          <a:lstStyle/>
          <a:p>
            <a:pPr algn="ctr">
              <a:lnSpc>
                <a:spcPct val="89000"/>
              </a:lnSpc>
              <a:spcBef>
                <a:spcPts val="337"/>
              </a:spcBef>
            </a:pPr>
            <a: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t>FUNDAMENTAL ANALYSIS</a:t>
            </a:r>
            <a:endParaRPr lang="en-US" sz="643">
              <a:solidFill>
                <a:schemeClr val="tx1">
                  <a:lumMod val="75000"/>
                  <a:lumOff val="25000"/>
                </a:schemeClr>
              </a:solidFill>
              <a:latin typeface="Montserrat" panose="00000500000000000000" pitchFamily="50" charset="0"/>
              <a:ea typeface="Source Sans Pro" charset="0"/>
              <a:cs typeface="Source Sans Pro" charset="0"/>
            </a:endParaRPr>
          </a:p>
        </p:txBody>
      </p:sp>
      <p:grpSp>
        <p:nvGrpSpPr>
          <p:cNvPr id="47" name="Google Shape;12921;p53">
            <a:extLst>
              <a:ext uri="{FF2B5EF4-FFF2-40B4-BE49-F238E27FC236}">
                <a16:creationId xmlns:a16="http://schemas.microsoft.com/office/drawing/2014/main" id="{CC221F72-754B-402B-BC5F-69E7FD0FDC12}"/>
              </a:ext>
            </a:extLst>
          </p:cNvPr>
          <p:cNvGrpSpPr/>
          <p:nvPr/>
        </p:nvGrpSpPr>
        <p:grpSpPr>
          <a:xfrm>
            <a:off x="2540889" y="103839"/>
            <a:ext cx="362939" cy="362677"/>
            <a:chOff x="1303537" y="1502716"/>
            <a:chExt cx="362939" cy="362677"/>
          </a:xfrm>
        </p:grpSpPr>
        <p:sp>
          <p:nvSpPr>
            <p:cNvPr id="48" name="Google Shape;12922;p53">
              <a:extLst>
                <a:ext uri="{FF2B5EF4-FFF2-40B4-BE49-F238E27FC236}">
                  <a16:creationId xmlns:a16="http://schemas.microsoft.com/office/drawing/2014/main" id="{79A7532F-3A53-4ABE-A185-F030D55D9BB3}"/>
                </a:ext>
              </a:extLst>
            </p:cNvPr>
            <p:cNvSpPr/>
            <p:nvPr/>
          </p:nvSpPr>
          <p:spPr>
            <a:xfrm>
              <a:off x="1426697" y="1695727"/>
              <a:ext cx="116883" cy="99552"/>
            </a:xfrm>
            <a:custGeom>
              <a:avLst/>
              <a:gdLst/>
              <a:ahLst/>
              <a:cxnLst/>
              <a:rect l="l" t="t" r="r" b="b"/>
              <a:pathLst>
                <a:path w="4451" h="3791" extrusionOk="0">
                  <a:moveTo>
                    <a:pt x="1560" y="0"/>
                  </a:moveTo>
                  <a:lnTo>
                    <a:pt x="1560" y="297"/>
                  </a:lnTo>
                  <a:cubicBezTo>
                    <a:pt x="1560" y="383"/>
                    <a:pt x="1503" y="469"/>
                    <a:pt x="1426" y="507"/>
                  </a:cubicBezTo>
                  <a:lnTo>
                    <a:pt x="402" y="938"/>
                  </a:lnTo>
                  <a:cubicBezTo>
                    <a:pt x="154" y="1043"/>
                    <a:pt x="0" y="1283"/>
                    <a:pt x="0" y="1551"/>
                  </a:cubicBezTo>
                  <a:lnTo>
                    <a:pt x="0" y="3790"/>
                  </a:lnTo>
                  <a:lnTo>
                    <a:pt x="4451" y="3790"/>
                  </a:lnTo>
                  <a:lnTo>
                    <a:pt x="4451" y="1551"/>
                  </a:lnTo>
                  <a:cubicBezTo>
                    <a:pt x="4451" y="1283"/>
                    <a:pt x="4297" y="1043"/>
                    <a:pt x="4049" y="938"/>
                  </a:cubicBezTo>
                  <a:lnTo>
                    <a:pt x="3034" y="507"/>
                  </a:lnTo>
                  <a:cubicBezTo>
                    <a:pt x="2948" y="469"/>
                    <a:pt x="2891" y="383"/>
                    <a:pt x="2891" y="297"/>
                  </a:cubicBezTo>
                  <a:lnTo>
                    <a:pt x="2891" y="0"/>
                  </a:ln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23;p53">
              <a:extLst>
                <a:ext uri="{FF2B5EF4-FFF2-40B4-BE49-F238E27FC236}">
                  <a16:creationId xmlns:a16="http://schemas.microsoft.com/office/drawing/2014/main" id="{DE54FC5F-E810-4234-A7A9-E1CA0AF04DCF}"/>
                </a:ext>
              </a:extLst>
            </p:cNvPr>
            <p:cNvSpPr/>
            <p:nvPr/>
          </p:nvSpPr>
          <p:spPr>
            <a:xfrm>
              <a:off x="1464643" y="1695727"/>
              <a:ext cx="40992" cy="17620"/>
            </a:xfrm>
            <a:custGeom>
              <a:avLst/>
              <a:gdLst/>
              <a:ahLst/>
              <a:cxnLst/>
              <a:rect l="l" t="t" r="r" b="b"/>
              <a:pathLst>
                <a:path w="1561" h="671" extrusionOk="0">
                  <a:moveTo>
                    <a:pt x="115" y="0"/>
                  </a:moveTo>
                  <a:lnTo>
                    <a:pt x="115" y="297"/>
                  </a:lnTo>
                  <a:cubicBezTo>
                    <a:pt x="115" y="373"/>
                    <a:pt x="68" y="450"/>
                    <a:pt x="1" y="488"/>
                  </a:cubicBezTo>
                  <a:cubicBezTo>
                    <a:pt x="249" y="603"/>
                    <a:pt x="508" y="670"/>
                    <a:pt x="785" y="670"/>
                  </a:cubicBezTo>
                  <a:cubicBezTo>
                    <a:pt x="1053" y="670"/>
                    <a:pt x="1312" y="603"/>
                    <a:pt x="1560" y="488"/>
                  </a:cubicBezTo>
                  <a:cubicBezTo>
                    <a:pt x="1493" y="450"/>
                    <a:pt x="1446" y="373"/>
                    <a:pt x="1446" y="297"/>
                  </a:cubicBezTo>
                  <a:lnTo>
                    <a:pt x="1446" y="0"/>
                  </a:lnTo>
                  <a:close/>
                </a:path>
              </a:pathLst>
            </a:custGeom>
            <a:solidFill>
              <a:srgbClr val="99A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924;p53">
              <a:extLst>
                <a:ext uri="{FF2B5EF4-FFF2-40B4-BE49-F238E27FC236}">
                  <a16:creationId xmlns:a16="http://schemas.microsoft.com/office/drawing/2014/main" id="{DB310A79-71D4-41CA-A4CF-06E1BF66EA07}"/>
                </a:ext>
              </a:extLst>
            </p:cNvPr>
            <p:cNvSpPr/>
            <p:nvPr/>
          </p:nvSpPr>
          <p:spPr>
            <a:xfrm>
              <a:off x="1426697" y="1710538"/>
              <a:ext cx="116883" cy="84741"/>
            </a:xfrm>
            <a:custGeom>
              <a:avLst/>
              <a:gdLst/>
              <a:ahLst/>
              <a:cxnLst/>
              <a:rect l="l" t="t" r="r" b="b"/>
              <a:pathLst>
                <a:path w="4451" h="3227" extrusionOk="0">
                  <a:moveTo>
                    <a:pt x="1273" y="1"/>
                  </a:moveTo>
                  <a:lnTo>
                    <a:pt x="402" y="374"/>
                  </a:lnTo>
                  <a:cubicBezTo>
                    <a:pt x="154" y="479"/>
                    <a:pt x="0" y="719"/>
                    <a:pt x="0" y="987"/>
                  </a:cubicBezTo>
                  <a:lnTo>
                    <a:pt x="0" y="3226"/>
                  </a:lnTo>
                  <a:lnTo>
                    <a:pt x="4451" y="3226"/>
                  </a:lnTo>
                  <a:lnTo>
                    <a:pt x="4451" y="987"/>
                  </a:lnTo>
                  <a:cubicBezTo>
                    <a:pt x="4451" y="719"/>
                    <a:pt x="4297" y="479"/>
                    <a:pt x="4049" y="374"/>
                  </a:cubicBezTo>
                  <a:lnTo>
                    <a:pt x="3178" y="1"/>
                  </a:lnTo>
                  <a:cubicBezTo>
                    <a:pt x="2962" y="365"/>
                    <a:pt x="2594" y="546"/>
                    <a:pt x="2226" y="546"/>
                  </a:cubicBezTo>
                  <a:cubicBezTo>
                    <a:pt x="1857" y="546"/>
                    <a:pt x="1489" y="365"/>
                    <a:pt x="1273"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25;p53">
              <a:extLst>
                <a:ext uri="{FF2B5EF4-FFF2-40B4-BE49-F238E27FC236}">
                  <a16:creationId xmlns:a16="http://schemas.microsoft.com/office/drawing/2014/main" id="{1CA92948-94C6-488F-A08D-B3B837331B8E}"/>
                </a:ext>
              </a:extLst>
            </p:cNvPr>
            <p:cNvSpPr/>
            <p:nvPr/>
          </p:nvSpPr>
          <p:spPr>
            <a:xfrm>
              <a:off x="1444291" y="1613796"/>
              <a:ext cx="29437" cy="64363"/>
            </a:xfrm>
            <a:custGeom>
              <a:avLst/>
              <a:gdLst/>
              <a:ahLst/>
              <a:cxnLst/>
              <a:rect l="l" t="t" r="r" b="b"/>
              <a:pathLst>
                <a:path w="1121" h="2451" extrusionOk="0">
                  <a:moveTo>
                    <a:pt x="670" y="0"/>
                  </a:moveTo>
                  <a:cubicBezTo>
                    <a:pt x="297" y="0"/>
                    <a:pt x="0" y="297"/>
                    <a:pt x="0" y="670"/>
                  </a:cubicBezTo>
                  <a:lnTo>
                    <a:pt x="0" y="823"/>
                  </a:lnTo>
                  <a:cubicBezTo>
                    <a:pt x="0" y="1015"/>
                    <a:pt x="29" y="1206"/>
                    <a:pt x="86" y="1388"/>
                  </a:cubicBezTo>
                  <a:lnTo>
                    <a:pt x="450" y="2450"/>
                  </a:lnTo>
                  <a:lnTo>
                    <a:pt x="1120" y="2450"/>
                  </a:lnTo>
                  <a:lnTo>
                    <a:pt x="1120"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926;p53">
              <a:extLst>
                <a:ext uri="{FF2B5EF4-FFF2-40B4-BE49-F238E27FC236}">
                  <a16:creationId xmlns:a16="http://schemas.microsoft.com/office/drawing/2014/main" id="{D6B36685-ABEA-4D5A-8D27-A4A3FE2A6647}"/>
                </a:ext>
              </a:extLst>
            </p:cNvPr>
            <p:cNvSpPr/>
            <p:nvPr/>
          </p:nvSpPr>
          <p:spPr>
            <a:xfrm>
              <a:off x="1456108" y="1608019"/>
              <a:ext cx="69878" cy="70140"/>
            </a:xfrm>
            <a:custGeom>
              <a:avLst/>
              <a:gdLst/>
              <a:ahLst/>
              <a:cxnLst/>
              <a:rect l="l" t="t" r="r" b="b"/>
              <a:pathLst>
                <a:path w="2661" h="2671" extrusionOk="0">
                  <a:moveTo>
                    <a:pt x="660" y="0"/>
                  </a:moveTo>
                  <a:cubicBezTo>
                    <a:pt x="297" y="0"/>
                    <a:pt x="0" y="297"/>
                    <a:pt x="0" y="670"/>
                  </a:cubicBezTo>
                  <a:cubicBezTo>
                    <a:pt x="0" y="909"/>
                    <a:pt x="192" y="1110"/>
                    <a:pt x="440" y="1110"/>
                  </a:cubicBezTo>
                  <a:lnTo>
                    <a:pt x="2220" y="2670"/>
                  </a:lnTo>
                  <a:lnTo>
                    <a:pt x="2594" y="1350"/>
                  </a:lnTo>
                  <a:cubicBezTo>
                    <a:pt x="2642" y="1196"/>
                    <a:pt x="2661" y="1034"/>
                    <a:pt x="2661" y="862"/>
                  </a:cubicBezTo>
                  <a:lnTo>
                    <a:pt x="2661" y="450"/>
                  </a:lnTo>
                  <a:cubicBezTo>
                    <a:pt x="2661" y="201"/>
                    <a:pt x="2469" y="0"/>
                    <a:pt x="2220"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927;p53">
              <a:extLst>
                <a:ext uri="{FF2B5EF4-FFF2-40B4-BE49-F238E27FC236}">
                  <a16:creationId xmlns:a16="http://schemas.microsoft.com/office/drawing/2014/main" id="{CAD8AAA1-7FF0-4A9C-8FA2-18F990D13B47}"/>
                </a:ext>
              </a:extLst>
            </p:cNvPr>
            <p:cNvSpPr/>
            <p:nvPr/>
          </p:nvSpPr>
          <p:spPr>
            <a:xfrm>
              <a:off x="1450068" y="1637168"/>
              <a:ext cx="70140" cy="64363"/>
            </a:xfrm>
            <a:custGeom>
              <a:avLst/>
              <a:gdLst/>
              <a:ahLst/>
              <a:cxnLst/>
              <a:rect l="l" t="t" r="r" b="b"/>
              <a:pathLst>
                <a:path w="2671" h="2451" extrusionOk="0">
                  <a:moveTo>
                    <a:pt x="862" y="0"/>
                  </a:moveTo>
                  <a:cubicBezTo>
                    <a:pt x="737" y="0"/>
                    <a:pt x="623" y="48"/>
                    <a:pt x="536" y="134"/>
                  </a:cubicBezTo>
                  <a:lnTo>
                    <a:pt x="134" y="536"/>
                  </a:lnTo>
                  <a:cubicBezTo>
                    <a:pt x="48" y="622"/>
                    <a:pt x="0" y="737"/>
                    <a:pt x="0" y="852"/>
                  </a:cubicBezTo>
                  <a:lnTo>
                    <a:pt x="0" y="1120"/>
                  </a:lnTo>
                  <a:cubicBezTo>
                    <a:pt x="0" y="1857"/>
                    <a:pt x="594" y="2450"/>
                    <a:pt x="1340" y="2450"/>
                  </a:cubicBezTo>
                  <a:cubicBezTo>
                    <a:pt x="2077" y="2450"/>
                    <a:pt x="2671" y="1857"/>
                    <a:pt x="2671" y="1120"/>
                  </a:cubicBezTo>
                  <a:lnTo>
                    <a:pt x="2671" y="833"/>
                  </a:lnTo>
                  <a:cubicBezTo>
                    <a:pt x="2671" y="718"/>
                    <a:pt x="2623" y="603"/>
                    <a:pt x="2546" y="517"/>
                  </a:cubicBezTo>
                  <a:cubicBezTo>
                    <a:pt x="2202" y="182"/>
                    <a:pt x="1580" y="29"/>
                    <a:pt x="862" y="0"/>
                  </a:cubicBezTo>
                  <a:close/>
                </a:path>
              </a:pathLst>
            </a:custGeom>
            <a:solidFill>
              <a:srgbClr val="BBC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928;p53">
              <a:extLst>
                <a:ext uri="{FF2B5EF4-FFF2-40B4-BE49-F238E27FC236}">
                  <a16:creationId xmlns:a16="http://schemas.microsoft.com/office/drawing/2014/main" id="{22FB5C73-C011-4781-8D4B-A52270C46BE7}"/>
                </a:ext>
              </a:extLst>
            </p:cNvPr>
            <p:cNvSpPr/>
            <p:nvPr/>
          </p:nvSpPr>
          <p:spPr>
            <a:xfrm>
              <a:off x="1450068" y="1637168"/>
              <a:ext cx="70140" cy="63103"/>
            </a:xfrm>
            <a:custGeom>
              <a:avLst/>
              <a:gdLst/>
              <a:ahLst/>
              <a:cxnLst/>
              <a:rect l="l" t="t" r="r" b="b"/>
              <a:pathLst>
                <a:path w="2671" h="2403" extrusionOk="0">
                  <a:moveTo>
                    <a:pt x="862" y="0"/>
                  </a:moveTo>
                  <a:cubicBezTo>
                    <a:pt x="737" y="0"/>
                    <a:pt x="623" y="48"/>
                    <a:pt x="536" y="134"/>
                  </a:cubicBezTo>
                  <a:lnTo>
                    <a:pt x="134" y="536"/>
                  </a:lnTo>
                  <a:cubicBezTo>
                    <a:pt x="48" y="622"/>
                    <a:pt x="0" y="737"/>
                    <a:pt x="0" y="852"/>
                  </a:cubicBezTo>
                  <a:lnTo>
                    <a:pt x="0" y="1120"/>
                  </a:lnTo>
                  <a:cubicBezTo>
                    <a:pt x="0" y="1713"/>
                    <a:pt x="393" y="2230"/>
                    <a:pt x="967" y="2402"/>
                  </a:cubicBezTo>
                  <a:cubicBezTo>
                    <a:pt x="776" y="2163"/>
                    <a:pt x="670" y="1867"/>
                    <a:pt x="670" y="1560"/>
                  </a:cubicBezTo>
                  <a:lnTo>
                    <a:pt x="670" y="910"/>
                  </a:lnTo>
                  <a:cubicBezTo>
                    <a:pt x="670" y="663"/>
                    <a:pt x="863" y="468"/>
                    <a:pt x="1105" y="468"/>
                  </a:cubicBezTo>
                  <a:cubicBezTo>
                    <a:pt x="1117" y="468"/>
                    <a:pt x="1128" y="468"/>
                    <a:pt x="1139" y="469"/>
                  </a:cubicBezTo>
                  <a:cubicBezTo>
                    <a:pt x="1589" y="498"/>
                    <a:pt x="2259" y="565"/>
                    <a:pt x="2671" y="766"/>
                  </a:cubicBezTo>
                  <a:cubicBezTo>
                    <a:pt x="2651" y="670"/>
                    <a:pt x="2613" y="584"/>
                    <a:pt x="2546" y="517"/>
                  </a:cubicBezTo>
                  <a:cubicBezTo>
                    <a:pt x="2202" y="182"/>
                    <a:pt x="1570" y="29"/>
                    <a:pt x="862" y="0"/>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929;p53">
              <a:extLst>
                <a:ext uri="{FF2B5EF4-FFF2-40B4-BE49-F238E27FC236}">
                  <a16:creationId xmlns:a16="http://schemas.microsoft.com/office/drawing/2014/main" id="{B65BDA4A-CECF-4B35-BABC-AF07E5618581}"/>
                </a:ext>
              </a:extLst>
            </p:cNvPr>
            <p:cNvSpPr/>
            <p:nvPr/>
          </p:nvSpPr>
          <p:spPr>
            <a:xfrm>
              <a:off x="1426697" y="1725638"/>
              <a:ext cx="23398" cy="69642"/>
            </a:xfrm>
            <a:custGeom>
              <a:avLst/>
              <a:gdLst/>
              <a:ahLst/>
              <a:cxnLst/>
              <a:rect l="l" t="t" r="r" b="b"/>
              <a:pathLst>
                <a:path w="891" h="2652" extrusionOk="0">
                  <a:moveTo>
                    <a:pt x="154" y="0"/>
                  </a:moveTo>
                  <a:cubicBezTo>
                    <a:pt x="48" y="115"/>
                    <a:pt x="0" y="258"/>
                    <a:pt x="0" y="412"/>
                  </a:cubicBezTo>
                  <a:lnTo>
                    <a:pt x="0" y="2651"/>
                  </a:lnTo>
                  <a:lnTo>
                    <a:pt x="890" y="2651"/>
                  </a:lnTo>
                  <a:lnTo>
                    <a:pt x="890" y="1015"/>
                  </a:lnTo>
                  <a:cubicBezTo>
                    <a:pt x="890" y="833"/>
                    <a:pt x="823" y="670"/>
                    <a:pt x="699" y="546"/>
                  </a:cubicBezTo>
                  <a:lnTo>
                    <a:pt x="154" y="0"/>
                  </a:ln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930;p53">
              <a:extLst>
                <a:ext uri="{FF2B5EF4-FFF2-40B4-BE49-F238E27FC236}">
                  <a16:creationId xmlns:a16="http://schemas.microsoft.com/office/drawing/2014/main" id="{4CF3F2B0-9752-440A-8F67-12C59FF5629C}"/>
                </a:ext>
              </a:extLst>
            </p:cNvPr>
            <p:cNvSpPr/>
            <p:nvPr/>
          </p:nvSpPr>
          <p:spPr>
            <a:xfrm>
              <a:off x="1520182" y="1725638"/>
              <a:ext cx="23398" cy="69642"/>
            </a:xfrm>
            <a:custGeom>
              <a:avLst/>
              <a:gdLst/>
              <a:ahLst/>
              <a:cxnLst/>
              <a:rect l="l" t="t" r="r" b="b"/>
              <a:pathLst>
                <a:path w="891" h="2652" extrusionOk="0">
                  <a:moveTo>
                    <a:pt x="747" y="0"/>
                  </a:moveTo>
                  <a:lnTo>
                    <a:pt x="202" y="546"/>
                  </a:lnTo>
                  <a:cubicBezTo>
                    <a:pt x="77" y="670"/>
                    <a:pt x="1" y="833"/>
                    <a:pt x="1" y="1015"/>
                  </a:cubicBezTo>
                  <a:lnTo>
                    <a:pt x="1" y="2651"/>
                  </a:lnTo>
                  <a:lnTo>
                    <a:pt x="891" y="2651"/>
                  </a:lnTo>
                  <a:lnTo>
                    <a:pt x="891" y="412"/>
                  </a:lnTo>
                  <a:cubicBezTo>
                    <a:pt x="891" y="258"/>
                    <a:pt x="843" y="115"/>
                    <a:pt x="747"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931;p53">
              <a:extLst>
                <a:ext uri="{FF2B5EF4-FFF2-40B4-BE49-F238E27FC236}">
                  <a16:creationId xmlns:a16="http://schemas.microsoft.com/office/drawing/2014/main" id="{95A366DE-1F00-4DF0-806D-17B1C7DD6FED}"/>
                </a:ext>
              </a:extLst>
            </p:cNvPr>
            <p:cNvSpPr/>
            <p:nvPr/>
          </p:nvSpPr>
          <p:spPr>
            <a:xfrm>
              <a:off x="1303537" y="1502716"/>
              <a:ext cx="362939" cy="362677"/>
            </a:xfrm>
            <a:custGeom>
              <a:avLst/>
              <a:gdLst/>
              <a:ahLst/>
              <a:cxnLst/>
              <a:rect l="l" t="t" r="r" b="b"/>
              <a:pathLst>
                <a:path w="13821" h="13811" extrusionOk="0">
                  <a:moveTo>
                    <a:pt x="6920" y="2677"/>
                  </a:moveTo>
                  <a:cubicBezTo>
                    <a:pt x="7464" y="2677"/>
                    <a:pt x="8013" y="2781"/>
                    <a:pt x="8538" y="2996"/>
                  </a:cubicBezTo>
                  <a:cubicBezTo>
                    <a:pt x="10117" y="3656"/>
                    <a:pt x="11150" y="5197"/>
                    <a:pt x="11150" y="6910"/>
                  </a:cubicBezTo>
                  <a:cubicBezTo>
                    <a:pt x="11150" y="9245"/>
                    <a:pt x="9255" y="11140"/>
                    <a:pt x="6920" y="11140"/>
                  </a:cubicBezTo>
                  <a:cubicBezTo>
                    <a:pt x="5207" y="11140"/>
                    <a:pt x="3657" y="10106"/>
                    <a:pt x="3006" y="8527"/>
                  </a:cubicBezTo>
                  <a:cubicBezTo>
                    <a:pt x="2355" y="6948"/>
                    <a:pt x="2709" y="5130"/>
                    <a:pt x="3925" y="3915"/>
                  </a:cubicBezTo>
                  <a:cubicBezTo>
                    <a:pt x="4733" y="3107"/>
                    <a:pt x="5816" y="2677"/>
                    <a:pt x="6920" y="2677"/>
                  </a:cubicBezTo>
                  <a:close/>
                  <a:moveTo>
                    <a:pt x="6021" y="0"/>
                  </a:moveTo>
                  <a:cubicBezTo>
                    <a:pt x="5906" y="0"/>
                    <a:pt x="5801" y="106"/>
                    <a:pt x="5810" y="220"/>
                  </a:cubicBezTo>
                  <a:lnTo>
                    <a:pt x="5810" y="823"/>
                  </a:lnTo>
                  <a:cubicBezTo>
                    <a:pt x="5801" y="929"/>
                    <a:pt x="5734" y="1015"/>
                    <a:pt x="5628" y="1034"/>
                  </a:cubicBezTo>
                  <a:cubicBezTo>
                    <a:pt x="4939" y="1187"/>
                    <a:pt x="4279" y="1465"/>
                    <a:pt x="3676" y="1847"/>
                  </a:cubicBezTo>
                  <a:cubicBezTo>
                    <a:pt x="3639" y="1872"/>
                    <a:pt x="3597" y="1884"/>
                    <a:pt x="3555" y="1884"/>
                  </a:cubicBezTo>
                  <a:cubicBezTo>
                    <a:pt x="3498" y="1884"/>
                    <a:pt x="3442" y="1862"/>
                    <a:pt x="3398" y="1819"/>
                  </a:cubicBezTo>
                  <a:lnTo>
                    <a:pt x="2977" y="1398"/>
                  </a:lnTo>
                  <a:cubicBezTo>
                    <a:pt x="2934" y="1354"/>
                    <a:pt x="2879" y="1333"/>
                    <a:pt x="2824" y="1333"/>
                  </a:cubicBezTo>
                  <a:cubicBezTo>
                    <a:pt x="2769" y="1333"/>
                    <a:pt x="2714" y="1354"/>
                    <a:pt x="2671" y="1398"/>
                  </a:cubicBezTo>
                  <a:lnTo>
                    <a:pt x="1408" y="2651"/>
                  </a:lnTo>
                  <a:cubicBezTo>
                    <a:pt x="1322" y="2737"/>
                    <a:pt x="1322" y="2871"/>
                    <a:pt x="1408" y="2957"/>
                  </a:cubicBezTo>
                  <a:lnTo>
                    <a:pt x="1819" y="3379"/>
                  </a:lnTo>
                  <a:cubicBezTo>
                    <a:pt x="1896" y="3455"/>
                    <a:pt x="1905" y="3570"/>
                    <a:pt x="1848" y="3656"/>
                  </a:cubicBezTo>
                  <a:cubicBezTo>
                    <a:pt x="1465" y="4259"/>
                    <a:pt x="1197" y="4919"/>
                    <a:pt x="1044" y="5608"/>
                  </a:cubicBezTo>
                  <a:cubicBezTo>
                    <a:pt x="1025" y="5714"/>
                    <a:pt x="929" y="5781"/>
                    <a:pt x="824" y="5790"/>
                  </a:cubicBezTo>
                  <a:lnTo>
                    <a:pt x="231" y="5790"/>
                  </a:lnTo>
                  <a:cubicBezTo>
                    <a:pt x="106" y="5790"/>
                    <a:pt x="1" y="5886"/>
                    <a:pt x="1" y="6010"/>
                  </a:cubicBezTo>
                  <a:lnTo>
                    <a:pt x="1" y="7790"/>
                  </a:lnTo>
                  <a:cubicBezTo>
                    <a:pt x="1" y="7915"/>
                    <a:pt x="106" y="8011"/>
                    <a:pt x="231" y="8011"/>
                  </a:cubicBezTo>
                  <a:lnTo>
                    <a:pt x="824" y="8011"/>
                  </a:lnTo>
                  <a:cubicBezTo>
                    <a:pt x="929" y="8011"/>
                    <a:pt x="1025" y="8087"/>
                    <a:pt x="1044" y="8192"/>
                  </a:cubicBezTo>
                  <a:cubicBezTo>
                    <a:pt x="1197" y="8881"/>
                    <a:pt x="1465" y="9542"/>
                    <a:pt x="1848" y="10145"/>
                  </a:cubicBezTo>
                  <a:cubicBezTo>
                    <a:pt x="1905" y="10231"/>
                    <a:pt x="1896" y="10346"/>
                    <a:pt x="1819" y="10422"/>
                  </a:cubicBezTo>
                  <a:lnTo>
                    <a:pt x="1398" y="10843"/>
                  </a:lnTo>
                  <a:cubicBezTo>
                    <a:pt x="1312" y="10930"/>
                    <a:pt x="1312" y="11073"/>
                    <a:pt x="1398" y="11159"/>
                  </a:cubicBezTo>
                  <a:lnTo>
                    <a:pt x="2662" y="12413"/>
                  </a:lnTo>
                  <a:cubicBezTo>
                    <a:pt x="2705" y="12456"/>
                    <a:pt x="2762" y="12477"/>
                    <a:pt x="2819" y="12477"/>
                  </a:cubicBezTo>
                  <a:cubicBezTo>
                    <a:pt x="2877" y="12477"/>
                    <a:pt x="2934" y="12456"/>
                    <a:pt x="2977" y="12413"/>
                  </a:cubicBezTo>
                  <a:lnTo>
                    <a:pt x="3398" y="12001"/>
                  </a:lnTo>
                  <a:cubicBezTo>
                    <a:pt x="3442" y="11958"/>
                    <a:pt x="3498" y="11936"/>
                    <a:pt x="3555" y="11936"/>
                  </a:cubicBezTo>
                  <a:cubicBezTo>
                    <a:pt x="3597" y="11936"/>
                    <a:pt x="3639" y="11948"/>
                    <a:pt x="3676" y="11973"/>
                  </a:cubicBezTo>
                  <a:cubicBezTo>
                    <a:pt x="4269" y="12355"/>
                    <a:pt x="4930" y="12623"/>
                    <a:pt x="5628" y="12777"/>
                  </a:cubicBezTo>
                  <a:cubicBezTo>
                    <a:pt x="5724" y="12796"/>
                    <a:pt x="5801" y="12891"/>
                    <a:pt x="5801" y="12997"/>
                  </a:cubicBezTo>
                  <a:lnTo>
                    <a:pt x="5801" y="13590"/>
                  </a:lnTo>
                  <a:cubicBezTo>
                    <a:pt x="5801" y="13714"/>
                    <a:pt x="5906" y="13810"/>
                    <a:pt x="6021" y="13810"/>
                  </a:cubicBezTo>
                  <a:lnTo>
                    <a:pt x="7810" y="13810"/>
                  </a:lnTo>
                  <a:cubicBezTo>
                    <a:pt x="7925" y="13810"/>
                    <a:pt x="8030" y="13714"/>
                    <a:pt x="8030" y="13590"/>
                  </a:cubicBezTo>
                  <a:lnTo>
                    <a:pt x="8030" y="12997"/>
                  </a:lnTo>
                  <a:cubicBezTo>
                    <a:pt x="8030" y="12891"/>
                    <a:pt x="8107" y="12796"/>
                    <a:pt x="8203" y="12777"/>
                  </a:cubicBezTo>
                  <a:cubicBezTo>
                    <a:pt x="8901" y="12623"/>
                    <a:pt x="9562" y="12355"/>
                    <a:pt x="10155" y="11973"/>
                  </a:cubicBezTo>
                  <a:cubicBezTo>
                    <a:pt x="10192" y="11948"/>
                    <a:pt x="10234" y="11936"/>
                    <a:pt x="10276" y="11936"/>
                  </a:cubicBezTo>
                  <a:cubicBezTo>
                    <a:pt x="10333" y="11936"/>
                    <a:pt x="10389" y="11958"/>
                    <a:pt x="10433" y="12001"/>
                  </a:cubicBezTo>
                  <a:lnTo>
                    <a:pt x="10854" y="12413"/>
                  </a:lnTo>
                  <a:cubicBezTo>
                    <a:pt x="10897" y="12456"/>
                    <a:pt x="10954" y="12477"/>
                    <a:pt x="11012" y="12477"/>
                  </a:cubicBezTo>
                  <a:cubicBezTo>
                    <a:pt x="11069" y="12477"/>
                    <a:pt x="11126" y="12456"/>
                    <a:pt x="11170" y="12413"/>
                  </a:cubicBezTo>
                  <a:lnTo>
                    <a:pt x="12423" y="11159"/>
                  </a:lnTo>
                  <a:cubicBezTo>
                    <a:pt x="12509" y="11073"/>
                    <a:pt x="12509" y="10930"/>
                    <a:pt x="12423" y="10843"/>
                  </a:cubicBezTo>
                  <a:lnTo>
                    <a:pt x="12012" y="10422"/>
                  </a:lnTo>
                  <a:cubicBezTo>
                    <a:pt x="11935" y="10346"/>
                    <a:pt x="11926" y="10231"/>
                    <a:pt x="11983" y="10145"/>
                  </a:cubicBezTo>
                  <a:cubicBezTo>
                    <a:pt x="12366" y="9542"/>
                    <a:pt x="12634" y="8891"/>
                    <a:pt x="12787" y="8192"/>
                  </a:cubicBezTo>
                  <a:cubicBezTo>
                    <a:pt x="12806" y="8087"/>
                    <a:pt x="12902" y="8020"/>
                    <a:pt x="13007" y="8020"/>
                  </a:cubicBezTo>
                  <a:lnTo>
                    <a:pt x="13600" y="8020"/>
                  </a:lnTo>
                  <a:cubicBezTo>
                    <a:pt x="13725" y="8011"/>
                    <a:pt x="13820" y="7915"/>
                    <a:pt x="13820" y="7790"/>
                  </a:cubicBezTo>
                  <a:lnTo>
                    <a:pt x="13820" y="6010"/>
                  </a:lnTo>
                  <a:cubicBezTo>
                    <a:pt x="13820" y="5886"/>
                    <a:pt x="13725" y="5790"/>
                    <a:pt x="13600" y="5790"/>
                  </a:cubicBezTo>
                  <a:lnTo>
                    <a:pt x="12997" y="5790"/>
                  </a:lnTo>
                  <a:cubicBezTo>
                    <a:pt x="12892" y="5790"/>
                    <a:pt x="12806" y="5714"/>
                    <a:pt x="12787" y="5618"/>
                  </a:cubicBezTo>
                  <a:cubicBezTo>
                    <a:pt x="12634" y="4919"/>
                    <a:pt x="12356" y="4259"/>
                    <a:pt x="11973" y="3666"/>
                  </a:cubicBezTo>
                  <a:cubicBezTo>
                    <a:pt x="11916" y="3580"/>
                    <a:pt x="11926" y="3455"/>
                    <a:pt x="12002" y="3388"/>
                  </a:cubicBezTo>
                  <a:lnTo>
                    <a:pt x="12423" y="2967"/>
                  </a:lnTo>
                  <a:cubicBezTo>
                    <a:pt x="12509" y="2881"/>
                    <a:pt x="12509" y="2737"/>
                    <a:pt x="12423" y="2651"/>
                  </a:cubicBezTo>
                  <a:lnTo>
                    <a:pt x="11170" y="1388"/>
                  </a:lnTo>
                  <a:cubicBezTo>
                    <a:pt x="11126" y="1345"/>
                    <a:pt x="11069" y="1323"/>
                    <a:pt x="11012" y="1323"/>
                  </a:cubicBezTo>
                  <a:cubicBezTo>
                    <a:pt x="10954" y="1323"/>
                    <a:pt x="10897" y="1345"/>
                    <a:pt x="10854" y="1388"/>
                  </a:cubicBezTo>
                  <a:lnTo>
                    <a:pt x="10433" y="1809"/>
                  </a:lnTo>
                  <a:cubicBezTo>
                    <a:pt x="10389" y="1853"/>
                    <a:pt x="10333" y="1875"/>
                    <a:pt x="10276" y="1875"/>
                  </a:cubicBezTo>
                  <a:cubicBezTo>
                    <a:pt x="10234" y="1875"/>
                    <a:pt x="10192" y="1862"/>
                    <a:pt x="10155" y="1838"/>
                  </a:cubicBezTo>
                  <a:cubicBezTo>
                    <a:pt x="9562" y="1455"/>
                    <a:pt x="8901" y="1177"/>
                    <a:pt x="8203" y="1034"/>
                  </a:cubicBezTo>
                  <a:cubicBezTo>
                    <a:pt x="8107" y="1005"/>
                    <a:pt x="8030" y="919"/>
                    <a:pt x="8030" y="814"/>
                  </a:cubicBezTo>
                  <a:lnTo>
                    <a:pt x="8030" y="211"/>
                  </a:lnTo>
                  <a:cubicBezTo>
                    <a:pt x="8021" y="96"/>
                    <a:pt x="7925" y="0"/>
                    <a:pt x="7810" y="0"/>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932;p53">
              <a:extLst>
                <a:ext uri="{FF2B5EF4-FFF2-40B4-BE49-F238E27FC236}">
                  <a16:creationId xmlns:a16="http://schemas.microsoft.com/office/drawing/2014/main" id="{D9B05806-6F76-4B8E-A2DC-DA5B1A277705}"/>
                </a:ext>
              </a:extLst>
            </p:cNvPr>
            <p:cNvSpPr/>
            <p:nvPr/>
          </p:nvSpPr>
          <p:spPr>
            <a:xfrm>
              <a:off x="1346262" y="1555236"/>
              <a:ext cx="267694" cy="257742"/>
            </a:xfrm>
            <a:custGeom>
              <a:avLst/>
              <a:gdLst/>
              <a:ahLst/>
              <a:cxnLst/>
              <a:rect l="l" t="t" r="r" b="b"/>
              <a:pathLst>
                <a:path w="10194" h="9815" extrusionOk="0">
                  <a:moveTo>
                    <a:pt x="5289" y="895"/>
                  </a:moveTo>
                  <a:cubicBezTo>
                    <a:pt x="5806" y="895"/>
                    <a:pt x="6327" y="994"/>
                    <a:pt x="6825" y="1197"/>
                  </a:cubicBezTo>
                  <a:cubicBezTo>
                    <a:pt x="8318" y="1819"/>
                    <a:pt x="9294" y="3283"/>
                    <a:pt x="9294" y="4900"/>
                  </a:cubicBezTo>
                  <a:cubicBezTo>
                    <a:pt x="9294" y="7121"/>
                    <a:pt x="7504" y="8910"/>
                    <a:pt x="5293" y="8910"/>
                  </a:cubicBezTo>
                  <a:cubicBezTo>
                    <a:pt x="3666" y="8910"/>
                    <a:pt x="2202" y="7934"/>
                    <a:pt x="1590" y="6441"/>
                  </a:cubicBezTo>
                  <a:cubicBezTo>
                    <a:pt x="968" y="4939"/>
                    <a:pt x="1312" y="3216"/>
                    <a:pt x="2451" y="2068"/>
                  </a:cubicBezTo>
                  <a:cubicBezTo>
                    <a:pt x="3219" y="1299"/>
                    <a:pt x="4245" y="895"/>
                    <a:pt x="5289" y="895"/>
                  </a:cubicBezTo>
                  <a:close/>
                  <a:moveTo>
                    <a:pt x="5293" y="0"/>
                  </a:moveTo>
                  <a:cubicBezTo>
                    <a:pt x="3303" y="0"/>
                    <a:pt x="1513" y="1197"/>
                    <a:pt x="757" y="3034"/>
                  </a:cubicBezTo>
                  <a:cubicBezTo>
                    <a:pt x="1" y="4862"/>
                    <a:pt x="422" y="6977"/>
                    <a:pt x="1819" y="8374"/>
                  </a:cubicBezTo>
                  <a:cubicBezTo>
                    <a:pt x="2759" y="9314"/>
                    <a:pt x="4011" y="9814"/>
                    <a:pt x="5286" y="9814"/>
                  </a:cubicBezTo>
                  <a:cubicBezTo>
                    <a:pt x="5920" y="9814"/>
                    <a:pt x="6559" y="9691"/>
                    <a:pt x="7169" y="9437"/>
                  </a:cubicBezTo>
                  <a:cubicBezTo>
                    <a:pt x="8997" y="8681"/>
                    <a:pt x="10193" y="6891"/>
                    <a:pt x="10193" y="4910"/>
                  </a:cubicBezTo>
                  <a:cubicBezTo>
                    <a:pt x="10193" y="2202"/>
                    <a:pt x="8002" y="0"/>
                    <a:pt x="5293" y="0"/>
                  </a:cubicBezTo>
                  <a:close/>
                </a:path>
              </a:pathLst>
            </a:custGeom>
            <a:solidFill>
              <a:srgbClr val="8E9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Rectangle 61">
            <a:extLst>
              <a:ext uri="{FF2B5EF4-FFF2-40B4-BE49-F238E27FC236}">
                <a16:creationId xmlns:a16="http://schemas.microsoft.com/office/drawing/2014/main" id="{4395F2C0-561B-416C-8BFB-F2C1638C3AD2}"/>
              </a:ext>
            </a:extLst>
          </p:cNvPr>
          <p:cNvSpPr/>
          <p:nvPr/>
        </p:nvSpPr>
        <p:spPr>
          <a:xfrm>
            <a:off x="2518763" y="1109814"/>
            <a:ext cx="2357057" cy="334451"/>
          </a:xfrm>
          <a:prstGeom prst="rect">
            <a:avLst/>
          </a:prstGeom>
        </p:spPr>
        <p:txBody>
          <a:bodyPr wrap="square" lIns="68580" rIns="68580" bIns="34290">
            <a:spAutoFit/>
          </a:bodyPr>
          <a:lstStyle/>
          <a:p>
            <a:pPr algn="ctr">
              <a:lnSpc>
                <a:spcPct val="89000"/>
              </a:lnSpc>
              <a:spcBef>
                <a:spcPts val="337"/>
              </a:spcBef>
            </a:pPr>
            <a:r>
              <a:rPr lang="en-US" sz="926" b="1" spc="112">
                <a:solidFill>
                  <a:schemeClr val="tx1">
                    <a:lumMod val="75000"/>
                    <a:lumOff val="25000"/>
                  </a:schemeClr>
                </a:solidFill>
                <a:latin typeface="Montserrat Medium" panose="00000600000000000000" pitchFamily="50" charset="0"/>
                <a:ea typeface="Source Sans Pro Semibold" charset="0"/>
                <a:cs typeface="Source Sans Pro Semibold" charset="0"/>
              </a:rPr>
              <a:t>‘WHAT IF’ PORTFOLIO PERFORMANCE ANALYSER</a:t>
            </a:r>
            <a:endParaRPr lang="en-US" sz="643">
              <a:solidFill>
                <a:schemeClr val="tx1">
                  <a:lumMod val="75000"/>
                  <a:lumOff val="25000"/>
                </a:schemeClr>
              </a:solidFill>
              <a:latin typeface="Montserrat" panose="00000500000000000000" pitchFamily="50" charset="0"/>
              <a:ea typeface="Source Sans Pro" charset="0"/>
              <a:cs typeface="Source Sans Pro" charset="0"/>
            </a:endParaRPr>
          </a:p>
        </p:txBody>
      </p:sp>
      <p:pic>
        <p:nvPicPr>
          <p:cNvPr id="63" name="Picture 2" descr="What happened to the Yahoo Finance API? | by Dinesh Joshi | Medium">
            <a:extLst>
              <a:ext uri="{FF2B5EF4-FFF2-40B4-BE49-F238E27FC236}">
                <a16:creationId xmlns:a16="http://schemas.microsoft.com/office/drawing/2014/main" id="{A86A6B31-8DA0-4D44-9A5C-B6012E4BF4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89" y="529797"/>
            <a:ext cx="1300111" cy="4550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A28B3C0-9C32-4DE3-A362-69DA9776A1CA}"/>
              </a:ext>
            </a:extLst>
          </p:cNvPr>
          <p:cNvPicPr>
            <a:picLocks noChangeAspect="1"/>
          </p:cNvPicPr>
          <p:nvPr/>
        </p:nvPicPr>
        <p:blipFill>
          <a:blip r:embed="rId8"/>
          <a:stretch>
            <a:fillRect/>
          </a:stretch>
        </p:blipFill>
        <p:spPr>
          <a:xfrm>
            <a:off x="3246030" y="1580367"/>
            <a:ext cx="885886" cy="1918669"/>
          </a:xfrm>
          <a:prstGeom prst="rect">
            <a:avLst/>
          </a:prstGeom>
        </p:spPr>
      </p:pic>
      <p:pic>
        <p:nvPicPr>
          <p:cNvPr id="31" name="Picture 30" descr="A close up of a sign&#10;&#10;Description generated with high confidence">
            <a:extLst>
              <a:ext uri="{FF2B5EF4-FFF2-40B4-BE49-F238E27FC236}">
                <a16:creationId xmlns:a16="http://schemas.microsoft.com/office/drawing/2014/main" id="{C37CFCEB-EC08-4A1C-B0D5-698CBB110135}"/>
              </a:ext>
            </a:extLst>
          </p:cNvPr>
          <p:cNvPicPr>
            <a:picLocks noChangeAspect="1"/>
          </p:cNvPicPr>
          <p:nvPr/>
        </p:nvPicPr>
        <p:blipFill rotWithShape="1">
          <a:blip r:embed="rId5"/>
          <a:srcRect l="31531" t="16852" r="31594"/>
          <a:stretch/>
        </p:blipFill>
        <p:spPr>
          <a:xfrm>
            <a:off x="3123714" y="1502824"/>
            <a:ext cx="1138279" cy="2566678"/>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E5341ADE-3443-41DA-9D46-AD01EC91ECE3}"/>
              </a:ext>
            </a:extLst>
          </p:cNvPr>
          <p:cNvPicPr>
            <a:picLocks noChangeAspect="1"/>
          </p:cNvPicPr>
          <p:nvPr/>
        </p:nvPicPr>
        <p:blipFill rotWithShape="1">
          <a:blip r:embed="rId5"/>
          <a:srcRect l="31531" t="16852" r="31594"/>
          <a:stretch/>
        </p:blipFill>
        <p:spPr>
          <a:xfrm>
            <a:off x="7359645" y="1473736"/>
            <a:ext cx="1141396" cy="2573706"/>
          </a:xfrm>
          <a:prstGeom prst="rect">
            <a:avLst/>
          </a:prstGeom>
        </p:spPr>
      </p:pic>
      <p:pic>
        <p:nvPicPr>
          <p:cNvPr id="3" name="Picture 2">
            <a:extLst>
              <a:ext uri="{FF2B5EF4-FFF2-40B4-BE49-F238E27FC236}">
                <a16:creationId xmlns:a16="http://schemas.microsoft.com/office/drawing/2014/main" id="{71AEED93-78A3-4E5A-A41F-967BA3A2AF25}"/>
              </a:ext>
            </a:extLst>
          </p:cNvPr>
          <p:cNvPicPr>
            <a:picLocks noChangeAspect="1"/>
          </p:cNvPicPr>
          <p:nvPr/>
        </p:nvPicPr>
        <p:blipFill rotWithShape="1">
          <a:blip r:embed="rId9"/>
          <a:srcRect l="25864" t="20319" r="12402" b="21102"/>
          <a:stretch/>
        </p:blipFill>
        <p:spPr>
          <a:xfrm>
            <a:off x="7538514" y="564278"/>
            <a:ext cx="751602" cy="376895"/>
          </a:xfrm>
          <a:prstGeom prst="rect">
            <a:avLst/>
          </a:prstGeom>
        </p:spPr>
      </p:pic>
    </p:spTree>
    <p:extLst>
      <p:ext uri="{BB962C8B-B14F-4D97-AF65-F5344CB8AC3E}">
        <p14:creationId xmlns:p14="http://schemas.microsoft.com/office/powerpoint/2010/main" val="3223763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94" name="Picture 2" descr="Light Grey Curves Graphic Backgrounds for Powerpoint Templates - PPT  Backgrounds">
            <a:extLst>
              <a:ext uri="{FF2B5EF4-FFF2-40B4-BE49-F238E27FC236}">
                <a16:creationId xmlns:a16="http://schemas.microsoft.com/office/drawing/2014/main" id="{7B13DCD8-5616-4DF5-95BA-7CAC5F0A0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5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A screenshot of a cell phone&#10;&#10;Description automatically generated">
            <a:extLst>
              <a:ext uri="{FF2B5EF4-FFF2-40B4-BE49-F238E27FC236}">
                <a16:creationId xmlns:a16="http://schemas.microsoft.com/office/drawing/2014/main" id="{9246713E-EA1F-43D0-A219-AF20A0297B7A}"/>
              </a:ext>
            </a:extLst>
          </p:cNvPr>
          <p:cNvPicPr>
            <a:picLocks noChangeAspect="1"/>
          </p:cNvPicPr>
          <p:nvPr/>
        </p:nvPicPr>
        <p:blipFill rotWithShape="1">
          <a:blip r:embed="rId4"/>
          <a:srcRect l="-96" r="14593" b="-300"/>
          <a:stretch/>
        </p:blipFill>
        <p:spPr>
          <a:xfrm>
            <a:off x="374732" y="1423853"/>
            <a:ext cx="3703496" cy="2230136"/>
          </a:xfrm>
          <a:prstGeom prst="rect">
            <a:avLst/>
          </a:prstGeom>
        </p:spPr>
      </p:pic>
      <p:pic>
        <p:nvPicPr>
          <p:cNvPr id="4" name="Picture 4" descr="A close up of a logo&#10;&#10;Description automatically generated">
            <a:extLst>
              <a:ext uri="{FF2B5EF4-FFF2-40B4-BE49-F238E27FC236}">
                <a16:creationId xmlns:a16="http://schemas.microsoft.com/office/drawing/2014/main" id="{6D0DC523-DB3F-4FD7-80C2-A4CCA3C705C2}"/>
              </a:ext>
            </a:extLst>
          </p:cNvPr>
          <p:cNvPicPr>
            <a:picLocks noChangeAspect="1"/>
          </p:cNvPicPr>
          <p:nvPr/>
        </p:nvPicPr>
        <p:blipFill rotWithShape="1">
          <a:blip r:embed="rId5"/>
          <a:srcRect l="1982" r="14944" b="29050"/>
          <a:stretch/>
        </p:blipFill>
        <p:spPr>
          <a:xfrm>
            <a:off x="459723" y="3299346"/>
            <a:ext cx="3625812" cy="841830"/>
          </a:xfrm>
          <a:prstGeom prst="rect">
            <a:avLst/>
          </a:prstGeom>
        </p:spPr>
      </p:pic>
      <p:pic>
        <p:nvPicPr>
          <p:cNvPr id="25" name="Picture 24" descr="A screen shot of a computer&#10;&#10;Description generated with high confidence">
            <a:extLst>
              <a:ext uri="{FF2B5EF4-FFF2-40B4-BE49-F238E27FC236}">
                <a16:creationId xmlns:a16="http://schemas.microsoft.com/office/drawing/2014/main" id="{DCB658B2-C8D5-4B3C-955E-C9AEC9D9D43D}"/>
              </a:ext>
            </a:extLst>
          </p:cNvPr>
          <p:cNvPicPr>
            <a:picLocks noChangeAspect="1"/>
          </p:cNvPicPr>
          <p:nvPr/>
        </p:nvPicPr>
        <p:blipFill>
          <a:blip r:embed="rId6"/>
          <a:stretch>
            <a:fillRect/>
          </a:stretch>
        </p:blipFill>
        <p:spPr>
          <a:xfrm>
            <a:off x="373699" y="1298544"/>
            <a:ext cx="3774437" cy="2927458"/>
          </a:xfrm>
          <a:prstGeom prst="rect">
            <a:avLst/>
          </a:prstGeom>
        </p:spPr>
      </p:pic>
      <p:sp>
        <p:nvSpPr>
          <p:cNvPr id="513" name="Google Shape;513;p10"/>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r>
              <a:rPr lang="en-SG">
                <a:solidFill>
                  <a:schemeClr val="tx1"/>
                </a:solidFill>
                <a:latin typeface="Montserrat"/>
                <a:ea typeface="Montserrat"/>
                <a:cs typeface="Montserrat"/>
                <a:sym typeface="Montserrat"/>
              </a:rPr>
              <a:t>MAVIS – LEADERBOARD</a:t>
            </a:r>
            <a:endParaRPr lang="en-SG">
              <a:solidFill>
                <a:schemeClr val="tx1"/>
              </a:solidFill>
            </a:endParaRPr>
          </a:p>
        </p:txBody>
      </p:sp>
      <p:pic>
        <p:nvPicPr>
          <p:cNvPr id="3" name="Picture 2" descr="A picture containing computer, table&#10;&#10;Description generated with very high confidence">
            <a:extLst>
              <a:ext uri="{FF2B5EF4-FFF2-40B4-BE49-F238E27FC236}">
                <a16:creationId xmlns:a16="http://schemas.microsoft.com/office/drawing/2014/main" id="{68CFA7EA-704A-4ADE-8521-7537453FFDD2}"/>
              </a:ext>
            </a:extLst>
          </p:cNvPr>
          <p:cNvPicPr>
            <a:picLocks noChangeAspect="1"/>
          </p:cNvPicPr>
          <p:nvPr/>
        </p:nvPicPr>
        <p:blipFill>
          <a:blip r:embed="rId7"/>
          <a:stretch>
            <a:fillRect/>
          </a:stretch>
        </p:blipFill>
        <p:spPr>
          <a:xfrm>
            <a:off x="5346571" y="2673881"/>
            <a:ext cx="3560841" cy="2096426"/>
          </a:xfrm>
          <a:prstGeom prst="rect">
            <a:avLst/>
          </a:prstGeom>
        </p:spPr>
      </p:pic>
      <p:sp>
        <p:nvSpPr>
          <p:cNvPr id="33" name="TextBox 32">
            <a:extLst>
              <a:ext uri="{FF2B5EF4-FFF2-40B4-BE49-F238E27FC236}">
                <a16:creationId xmlns:a16="http://schemas.microsoft.com/office/drawing/2014/main" id="{CCBF81FE-78B9-4CBE-93CF-FC25CD7BB985}"/>
              </a:ext>
            </a:extLst>
          </p:cNvPr>
          <p:cNvSpPr txBox="1"/>
          <p:nvPr/>
        </p:nvSpPr>
        <p:spPr>
          <a:xfrm>
            <a:off x="5432952" y="877602"/>
            <a:ext cx="3314099" cy="883703"/>
          </a:xfrm>
          <a:prstGeom prst="rect">
            <a:avLst/>
          </a:prstGeom>
          <a:noFill/>
        </p:spPr>
        <p:txBody>
          <a:bodyPr wrap="square" lIns="0" rIns="0" rtlCol="0">
            <a:spAutoFit/>
          </a:bodyPr>
          <a:lstStyle/>
          <a:p>
            <a:pPr algn="just">
              <a:buClr>
                <a:schemeClr val="dk1"/>
              </a:buClr>
              <a:buSzPts val="1200"/>
            </a:pPr>
            <a:r>
              <a:rPr lang="en-SG" sz="857">
                <a:solidFill>
                  <a:schemeClr val="tx1">
                    <a:lumMod val="75000"/>
                    <a:lumOff val="25000"/>
                  </a:schemeClr>
                </a:solidFill>
                <a:latin typeface="Montserrat" panose="00000500000000000000" pitchFamily="50" charset="0"/>
                <a:sym typeface="Montserrat"/>
              </a:rPr>
              <a:t>We know that mastering personal financial planning is not an easy task. We believe, that if the journey is embarked on with friends, youths will feel more comfortable and supported. To encourage one another, we built a community </a:t>
            </a:r>
            <a:r>
              <a:rPr lang="en-SG" sz="857" err="1">
                <a:solidFill>
                  <a:schemeClr val="tx1">
                    <a:lumMod val="75000"/>
                    <a:lumOff val="25000"/>
                  </a:schemeClr>
                </a:solidFill>
                <a:latin typeface="Montserrat" panose="00000500000000000000" pitchFamily="50" charset="0"/>
                <a:sym typeface="Montserrat"/>
              </a:rPr>
              <a:t>leaderboard</a:t>
            </a:r>
            <a:r>
              <a:rPr lang="en-SG" sz="857">
                <a:solidFill>
                  <a:schemeClr val="tx1">
                    <a:lumMod val="75000"/>
                    <a:lumOff val="25000"/>
                  </a:schemeClr>
                </a:solidFill>
                <a:latin typeface="Montserrat" panose="00000500000000000000" pitchFamily="50" charset="0"/>
                <a:sym typeface="Montserrat"/>
              </a:rPr>
              <a:t> for users to add their friends and follow each other on their financial planning journey.</a:t>
            </a:r>
            <a:endParaRPr lang="en-US" sz="857">
              <a:solidFill>
                <a:schemeClr val="tx1">
                  <a:lumMod val="75000"/>
                  <a:lumOff val="25000"/>
                </a:schemeClr>
              </a:solidFill>
              <a:latin typeface="Montserrat" panose="00000500000000000000" pitchFamily="50" charset="0"/>
              <a:sym typeface="Montserrat"/>
            </a:endParaRPr>
          </a:p>
        </p:txBody>
      </p:sp>
      <p:grpSp>
        <p:nvGrpSpPr>
          <p:cNvPr id="79" name="Google Shape;19985;p57">
            <a:extLst>
              <a:ext uri="{FF2B5EF4-FFF2-40B4-BE49-F238E27FC236}">
                <a16:creationId xmlns:a16="http://schemas.microsoft.com/office/drawing/2014/main" id="{7DEE3823-3945-4F29-8FC2-734A148741AA}"/>
              </a:ext>
            </a:extLst>
          </p:cNvPr>
          <p:cNvGrpSpPr/>
          <p:nvPr/>
        </p:nvGrpSpPr>
        <p:grpSpPr>
          <a:xfrm>
            <a:off x="3255506" y="140559"/>
            <a:ext cx="354610" cy="372357"/>
            <a:chOff x="878066" y="1981993"/>
            <a:chExt cx="354610" cy="372357"/>
          </a:xfrm>
        </p:grpSpPr>
        <p:sp>
          <p:nvSpPr>
            <p:cNvPr id="80" name="Google Shape;19986;p57">
              <a:extLst>
                <a:ext uri="{FF2B5EF4-FFF2-40B4-BE49-F238E27FC236}">
                  <a16:creationId xmlns:a16="http://schemas.microsoft.com/office/drawing/2014/main" id="{84805812-1004-4A48-A7FF-2095BED5D682}"/>
                </a:ext>
              </a:extLst>
            </p:cNvPr>
            <p:cNvSpPr/>
            <p:nvPr/>
          </p:nvSpPr>
          <p:spPr>
            <a:xfrm>
              <a:off x="1002194" y="1982386"/>
              <a:ext cx="230482" cy="176742"/>
            </a:xfrm>
            <a:custGeom>
              <a:avLst/>
              <a:gdLst/>
              <a:ahLst/>
              <a:cxnLst/>
              <a:rect l="l" t="t" r="r" b="b"/>
              <a:pathLst>
                <a:path w="8792" h="6742" extrusionOk="0">
                  <a:moveTo>
                    <a:pt x="4908" y="0"/>
                  </a:moveTo>
                  <a:cubicBezTo>
                    <a:pt x="4850" y="0"/>
                    <a:pt x="4807" y="15"/>
                    <a:pt x="4778" y="58"/>
                  </a:cubicBezTo>
                  <a:lnTo>
                    <a:pt x="0" y="6741"/>
                  </a:lnTo>
                  <a:lnTo>
                    <a:pt x="4057" y="6741"/>
                  </a:lnTo>
                  <a:lnTo>
                    <a:pt x="8719" y="231"/>
                  </a:lnTo>
                  <a:cubicBezTo>
                    <a:pt x="8791" y="130"/>
                    <a:pt x="8719" y="0"/>
                    <a:pt x="8604" y="0"/>
                  </a:cubicBezTo>
                  <a:close/>
                </a:path>
              </a:pathLst>
            </a:custGeom>
            <a:solidFill>
              <a:srgbClr val="7B9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87;p57">
              <a:extLst>
                <a:ext uri="{FF2B5EF4-FFF2-40B4-BE49-F238E27FC236}">
                  <a16:creationId xmlns:a16="http://schemas.microsoft.com/office/drawing/2014/main" id="{3E83D1D3-F11C-4CBA-B634-7B28143BC9FC}"/>
                </a:ext>
              </a:extLst>
            </p:cNvPr>
            <p:cNvSpPr/>
            <p:nvPr/>
          </p:nvSpPr>
          <p:spPr>
            <a:xfrm>
              <a:off x="1038895" y="1981993"/>
              <a:ext cx="163136" cy="177135"/>
            </a:xfrm>
            <a:custGeom>
              <a:avLst/>
              <a:gdLst/>
              <a:ahLst/>
              <a:cxnLst/>
              <a:rect l="l" t="t" r="r" b="b"/>
              <a:pathLst>
                <a:path w="6223" h="6757" extrusionOk="0">
                  <a:moveTo>
                    <a:pt x="4836" y="1"/>
                  </a:moveTo>
                  <a:lnTo>
                    <a:pt x="0" y="6756"/>
                  </a:lnTo>
                  <a:lnTo>
                    <a:pt x="1401" y="6756"/>
                  </a:lnTo>
                  <a:lnTo>
                    <a:pt x="6222" y="1"/>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88;p57">
              <a:extLst>
                <a:ext uri="{FF2B5EF4-FFF2-40B4-BE49-F238E27FC236}">
                  <a16:creationId xmlns:a16="http://schemas.microsoft.com/office/drawing/2014/main" id="{577C3EB8-471C-44DA-8850-C553B59F5D21}"/>
                </a:ext>
              </a:extLst>
            </p:cNvPr>
            <p:cNvSpPr/>
            <p:nvPr/>
          </p:nvSpPr>
          <p:spPr>
            <a:xfrm>
              <a:off x="1075596" y="1982386"/>
              <a:ext cx="156687" cy="176742"/>
            </a:xfrm>
            <a:custGeom>
              <a:avLst/>
              <a:gdLst/>
              <a:ahLst/>
              <a:cxnLst/>
              <a:rect l="l" t="t" r="r" b="b"/>
              <a:pathLst>
                <a:path w="5977" h="6742" extrusionOk="0">
                  <a:moveTo>
                    <a:pt x="4822" y="0"/>
                  </a:moveTo>
                  <a:lnTo>
                    <a:pt x="1" y="6741"/>
                  </a:lnTo>
                  <a:lnTo>
                    <a:pt x="1257" y="6741"/>
                  </a:lnTo>
                  <a:lnTo>
                    <a:pt x="5919" y="231"/>
                  </a:lnTo>
                  <a:cubicBezTo>
                    <a:pt x="5977" y="130"/>
                    <a:pt x="5919" y="0"/>
                    <a:pt x="5804" y="0"/>
                  </a:cubicBezTo>
                  <a:close/>
                </a:path>
              </a:pathLst>
            </a:custGeom>
            <a:solidFill>
              <a:srgbClr val="758B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9;p57">
              <a:extLst>
                <a:ext uri="{FF2B5EF4-FFF2-40B4-BE49-F238E27FC236}">
                  <a16:creationId xmlns:a16="http://schemas.microsoft.com/office/drawing/2014/main" id="{DA26A39A-70A2-4C70-B684-D079C986DE9D}"/>
                </a:ext>
              </a:extLst>
            </p:cNvPr>
            <p:cNvSpPr/>
            <p:nvPr/>
          </p:nvSpPr>
          <p:spPr>
            <a:xfrm>
              <a:off x="878145" y="1982281"/>
              <a:ext cx="230404" cy="176846"/>
            </a:xfrm>
            <a:custGeom>
              <a:avLst/>
              <a:gdLst/>
              <a:ahLst/>
              <a:cxnLst/>
              <a:rect l="l" t="t" r="r" b="b"/>
              <a:pathLst>
                <a:path w="8789" h="6746" extrusionOk="0">
                  <a:moveTo>
                    <a:pt x="3910" y="0"/>
                  </a:moveTo>
                  <a:cubicBezTo>
                    <a:pt x="3900" y="0"/>
                    <a:pt x="3891" y="2"/>
                    <a:pt x="3880" y="4"/>
                  </a:cubicBezTo>
                  <a:lnTo>
                    <a:pt x="185" y="4"/>
                  </a:lnTo>
                  <a:cubicBezTo>
                    <a:pt x="180" y="3"/>
                    <a:pt x="174" y="3"/>
                    <a:pt x="169" y="3"/>
                  </a:cubicBezTo>
                  <a:cubicBezTo>
                    <a:pt x="63" y="3"/>
                    <a:pt x="1" y="139"/>
                    <a:pt x="69" y="235"/>
                  </a:cubicBezTo>
                  <a:lnTo>
                    <a:pt x="4732" y="6745"/>
                  </a:lnTo>
                  <a:lnTo>
                    <a:pt x="8789" y="6745"/>
                  </a:lnTo>
                  <a:lnTo>
                    <a:pt x="4010" y="62"/>
                  </a:lnTo>
                  <a:cubicBezTo>
                    <a:pt x="3987" y="26"/>
                    <a:pt x="3953" y="0"/>
                    <a:pt x="3910" y="0"/>
                  </a:cubicBezTo>
                  <a:close/>
                </a:path>
              </a:pathLst>
            </a:custGeom>
            <a:solidFill>
              <a:srgbClr val="758B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0;p57">
              <a:extLst>
                <a:ext uri="{FF2B5EF4-FFF2-40B4-BE49-F238E27FC236}">
                  <a16:creationId xmlns:a16="http://schemas.microsoft.com/office/drawing/2014/main" id="{5172506B-774E-47C6-B7E2-91C27E476B51}"/>
                </a:ext>
              </a:extLst>
            </p:cNvPr>
            <p:cNvSpPr/>
            <p:nvPr/>
          </p:nvSpPr>
          <p:spPr>
            <a:xfrm>
              <a:off x="910599" y="1981993"/>
              <a:ext cx="163136" cy="177135"/>
            </a:xfrm>
            <a:custGeom>
              <a:avLst/>
              <a:gdLst/>
              <a:ahLst/>
              <a:cxnLst/>
              <a:rect l="l" t="t" r="r" b="b"/>
              <a:pathLst>
                <a:path w="6223" h="6757" extrusionOk="0">
                  <a:moveTo>
                    <a:pt x="1" y="1"/>
                  </a:moveTo>
                  <a:lnTo>
                    <a:pt x="4837" y="6756"/>
                  </a:lnTo>
                  <a:lnTo>
                    <a:pt x="6222" y="6756"/>
                  </a:lnTo>
                  <a:lnTo>
                    <a:pt x="1401" y="1"/>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991;p57">
              <a:extLst>
                <a:ext uri="{FF2B5EF4-FFF2-40B4-BE49-F238E27FC236}">
                  <a16:creationId xmlns:a16="http://schemas.microsoft.com/office/drawing/2014/main" id="{08D0AF13-CCCD-42C6-9EE1-4D2E5471FA6C}"/>
                </a:ext>
              </a:extLst>
            </p:cNvPr>
            <p:cNvSpPr/>
            <p:nvPr/>
          </p:nvSpPr>
          <p:spPr>
            <a:xfrm>
              <a:off x="878066" y="1982386"/>
              <a:ext cx="159335" cy="177109"/>
            </a:xfrm>
            <a:custGeom>
              <a:avLst/>
              <a:gdLst/>
              <a:ahLst/>
              <a:cxnLst/>
              <a:rect l="l" t="t" r="r" b="b"/>
              <a:pathLst>
                <a:path w="6078" h="6756" extrusionOk="0">
                  <a:moveTo>
                    <a:pt x="188" y="0"/>
                  </a:moveTo>
                  <a:cubicBezTo>
                    <a:pt x="72" y="0"/>
                    <a:pt x="0" y="130"/>
                    <a:pt x="72" y="231"/>
                  </a:cubicBezTo>
                  <a:lnTo>
                    <a:pt x="4735" y="6756"/>
                  </a:lnTo>
                  <a:lnTo>
                    <a:pt x="6078" y="6756"/>
                  </a:lnTo>
                  <a:lnTo>
                    <a:pt x="1256" y="0"/>
                  </a:lnTo>
                  <a:close/>
                </a:path>
              </a:pathLst>
            </a:custGeom>
            <a:solidFill>
              <a:srgbClr val="7B9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992;p57">
              <a:extLst>
                <a:ext uri="{FF2B5EF4-FFF2-40B4-BE49-F238E27FC236}">
                  <a16:creationId xmlns:a16="http://schemas.microsoft.com/office/drawing/2014/main" id="{2BD8A74C-7004-4B3A-8EF6-26BB51F8C174}"/>
                </a:ext>
              </a:extLst>
            </p:cNvPr>
            <p:cNvSpPr/>
            <p:nvPr/>
          </p:nvSpPr>
          <p:spPr>
            <a:xfrm>
              <a:off x="1092243" y="2108008"/>
              <a:ext cx="36360" cy="51119"/>
            </a:xfrm>
            <a:custGeom>
              <a:avLst/>
              <a:gdLst/>
              <a:ahLst/>
              <a:cxnLst/>
              <a:rect l="l" t="t" r="r" b="b"/>
              <a:pathLst>
                <a:path w="1387" h="1950" extrusionOk="0">
                  <a:moveTo>
                    <a:pt x="751" y="1"/>
                  </a:moveTo>
                  <a:lnTo>
                    <a:pt x="1" y="1069"/>
                  </a:lnTo>
                  <a:lnTo>
                    <a:pt x="622" y="1949"/>
                  </a:lnTo>
                  <a:lnTo>
                    <a:pt x="1156" y="1228"/>
                  </a:lnTo>
                  <a:lnTo>
                    <a:pt x="1387" y="881"/>
                  </a:lnTo>
                  <a:lnTo>
                    <a:pt x="751" y="1"/>
                  </a:lnTo>
                  <a:close/>
                </a:path>
              </a:pathLst>
            </a:custGeom>
            <a:solidFill>
              <a:srgbClr val="D5D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993;p57">
              <a:extLst>
                <a:ext uri="{FF2B5EF4-FFF2-40B4-BE49-F238E27FC236}">
                  <a16:creationId xmlns:a16="http://schemas.microsoft.com/office/drawing/2014/main" id="{3D072CAF-940F-48EF-BB2E-D032F701BB2C}"/>
                </a:ext>
              </a:extLst>
            </p:cNvPr>
            <p:cNvSpPr/>
            <p:nvPr/>
          </p:nvSpPr>
          <p:spPr>
            <a:xfrm>
              <a:off x="1073709" y="2082658"/>
              <a:ext cx="38248" cy="53374"/>
            </a:xfrm>
            <a:custGeom>
              <a:avLst/>
              <a:gdLst/>
              <a:ahLst/>
              <a:cxnLst/>
              <a:rect l="l" t="t" r="r" b="b"/>
              <a:pathLst>
                <a:path w="1459" h="2036" extrusionOk="0">
                  <a:moveTo>
                    <a:pt x="766" y="0"/>
                  </a:moveTo>
                  <a:lnTo>
                    <a:pt x="0" y="1054"/>
                  </a:lnTo>
                  <a:lnTo>
                    <a:pt x="708" y="2036"/>
                  </a:lnTo>
                  <a:lnTo>
                    <a:pt x="1458" y="968"/>
                  </a:lnTo>
                  <a:lnTo>
                    <a:pt x="766" y="0"/>
                  </a:lnTo>
                  <a:close/>
                </a:path>
              </a:pathLst>
            </a:custGeom>
            <a:solidFill>
              <a:srgbClr val="EB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994;p57">
              <a:extLst>
                <a:ext uri="{FF2B5EF4-FFF2-40B4-BE49-F238E27FC236}">
                  <a16:creationId xmlns:a16="http://schemas.microsoft.com/office/drawing/2014/main" id="{D8A295D2-5B2A-402F-8132-AABF66055569}"/>
                </a:ext>
              </a:extLst>
            </p:cNvPr>
            <p:cNvSpPr/>
            <p:nvPr/>
          </p:nvSpPr>
          <p:spPr>
            <a:xfrm>
              <a:off x="1055542" y="2056915"/>
              <a:ext cx="38248" cy="53400"/>
            </a:xfrm>
            <a:custGeom>
              <a:avLst/>
              <a:gdLst/>
              <a:ahLst/>
              <a:cxnLst/>
              <a:rect l="l" t="t" r="r" b="b"/>
              <a:pathLst>
                <a:path w="1459" h="2037" extrusionOk="0">
                  <a:moveTo>
                    <a:pt x="751" y="1"/>
                  </a:moveTo>
                  <a:lnTo>
                    <a:pt x="1" y="1055"/>
                  </a:lnTo>
                  <a:lnTo>
                    <a:pt x="693" y="2036"/>
                  </a:lnTo>
                  <a:lnTo>
                    <a:pt x="1459" y="982"/>
                  </a:lnTo>
                  <a:lnTo>
                    <a:pt x="751"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995;p57">
              <a:extLst>
                <a:ext uri="{FF2B5EF4-FFF2-40B4-BE49-F238E27FC236}">
                  <a16:creationId xmlns:a16="http://schemas.microsoft.com/office/drawing/2014/main" id="{020E3EC0-4680-46C2-94F5-F7D767C6BE52}"/>
                </a:ext>
              </a:extLst>
            </p:cNvPr>
            <p:cNvSpPr/>
            <p:nvPr/>
          </p:nvSpPr>
          <p:spPr>
            <a:xfrm>
              <a:off x="940117" y="2129583"/>
              <a:ext cx="230482" cy="224636"/>
            </a:xfrm>
            <a:custGeom>
              <a:avLst/>
              <a:gdLst/>
              <a:ahLst/>
              <a:cxnLst/>
              <a:rect l="l" t="t" r="r" b="b"/>
              <a:pathLst>
                <a:path w="8792" h="8569" extrusionOk="0">
                  <a:moveTo>
                    <a:pt x="4418" y="0"/>
                  </a:moveTo>
                  <a:cubicBezTo>
                    <a:pt x="4237" y="0"/>
                    <a:pt x="4054" y="69"/>
                    <a:pt x="3913" y="203"/>
                  </a:cubicBezTo>
                  <a:cubicBezTo>
                    <a:pt x="3783" y="333"/>
                    <a:pt x="3604" y="407"/>
                    <a:pt x="3421" y="407"/>
                  </a:cubicBezTo>
                  <a:cubicBezTo>
                    <a:pt x="3339" y="407"/>
                    <a:pt x="3256" y="392"/>
                    <a:pt x="3177" y="361"/>
                  </a:cubicBezTo>
                  <a:cubicBezTo>
                    <a:pt x="3094" y="328"/>
                    <a:pt x="3008" y="312"/>
                    <a:pt x="2924" y="312"/>
                  </a:cubicBezTo>
                  <a:cubicBezTo>
                    <a:pt x="2643" y="312"/>
                    <a:pt x="2378" y="488"/>
                    <a:pt x="2267" y="766"/>
                  </a:cubicBezTo>
                  <a:cubicBezTo>
                    <a:pt x="2180" y="1011"/>
                    <a:pt x="1935" y="1184"/>
                    <a:pt x="1661" y="1199"/>
                  </a:cubicBezTo>
                  <a:cubicBezTo>
                    <a:pt x="1285" y="1227"/>
                    <a:pt x="997" y="1545"/>
                    <a:pt x="1011" y="1920"/>
                  </a:cubicBezTo>
                  <a:cubicBezTo>
                    <a:pt x="1026" y="2195"/>
                    <a:pt x="867" y="2454"/>
                    <a:pt x="636" y="2584"/>
                  </a:cubicBezTo>
                  <a:cubicBezTo>
                    <a:pt x="289" y="2758"/>
                    <a:pt x="160" y="3176"/>
                    <a:pt x="333" y="3508"/>
                  </a:cubicBezTo>
                  <a:cubicBezTo>
                    <a:pt x="448" y="3754"/>
                    <a:pt x="419" y="4042"/>
                    <a:pt x="246" y="4259"/>
                  </a:cubicBezTo>
                  <a:cubicBezTo>
                    <a:pt x="1" y="4562"/>
                    <a:pt x="58" y="4995"/>
                    <a:pt x="347" y="5240"/>
                  </a:cubicBezTo>
                  <a:cubicBezTo>
                    <a:pt x="564" y="5414"/>
                    <a:pt x="650" y="5688"/>
                    <a:pt x="578" y="5962"/>
                  </a:cubicBezTo>
                  <a:cubicBezTo>
                    <a:pt x="477" y="6338"/>
                    <a:pt x="708" y="6713"/>
                    <a:pt x="1069" y="6814"/>
                  </a:cubicBezTo>
                  <a:cubicBezTo>
                    <a:pt x="1343" y="6886"/>
                    <a:pt x="1531" y="7103"/>
                    <a:pt x="1574" y="7377"/>
                  </a:cubicBezTo>
                  <a:cubicBezTo>
                    <a:pt x="1627" y="7717"/>
                    <a:pt x="1928" y="7962"/>
                    <a:pt x="2263" y="7962"/>
                  </a:cubicBezTo>
                  <a:cubicBezTo>
                    <a:pt x="2298" y="7962"/>
                    <a:pt x="2333" y="7960"/>
                    <a:pt x="2368" y="7954"/>
                  </a:cubicBezTo>
                  <a:cubicBezTo>
                    <a:pt x="2406" y="7948"/>
                    <a:pt x="2444" y="7945"/>
                    <a:pt x="2482" y="7945"/>
                  </a:cubicBezTo>
                  <a:cubicBezTo>
                    <a:pt x="2716" y="7945"/>
                    <a:pt x="2937" y="8059"/>
                    <a:pt x="3061" y="8257"/>
                  </a:cubicBezTo>
                  <a:cubicBezTo>
                    <a:pt x="3199" y="8460"/>
                    <a:pt x="3419" y="8568"/>
                    <a:pt x="3642" y="8568"/>
                  </a:cubicBezTo>
                  <a:cubicBezTo>
                    <a:pt x="3770" y="8568"/>
                    <a:pt x="3898" y="8533"/>
                    <a:pt x="4014" y="8460"/>
                  </a:cubicBezTo>
                  <a:cubicBezTo>
                    <a:pt x="4129" y="8387"/>
                    <a:pt x="4263" y="8351"/>
                    <a:pt x="4396" y="8351"/>
                  </a:cubicBezTo>
                  <a:cubicBezTo>
                    <a:pt x="4530" y="8351"/>
                    <a:pt x="4663" y="8387"/>
                    <a:pt x="4779" y="8460"/>
                  </a:cubicBezTo>
                  <a:cubicBezTo>
                    <a:pt x="4893" y="8532"/>
                    <a:pt x="5022" y="8568"/>
                    <a:pt x="5150" y="8568"/>
                  </a:cubicBezTo>
                  <a:cubicBezTo>
                    <a:pt x="5378" y="8568"/>
                    <a:pt x="5602" y="8456"/>
                    <a:pt x="5732" y="8243"/>
                  </a:cubicBezTo>
                  <a:cubicBezTo>
                    <a:pt x="5870" y="8054"/>
                    <a:pt x="6085" y="7932"/>
                    <a:pt x="6319" y="7932"/>
                  </a:cubicBezTo>
                  <a:cubicBezTo>
                    <a:pt x="6354" y="7932"/>
                    <a:pt x="6389" y="7934"/>
                    <a:pt x="6425" y="7940"/>
                  </a:cubicBezTo>
                  <a:cubicBezTo>
                    <a:pt x="6460" y="7945"/>
                    <a:pt x="6495" y="7948"/>
                    <a:pt x="6529" y="7948"/>
                  </a:cubicBezTo>
                  <a:cubicBezTo>
                    <a:pt x="6865" y="7948"/>
                    <a:pt x="7166" y="7703"/>
                    <a:pt x="7218" y="7362"/>
                  </a:cubicBezTo>
                  <a:cubicBezTo>
                    <a:pt x="7262" y="7088"/>
                    <a:pt x="7464" y="6872"/>
                    <a:pt x="7724" y="6800"/>
                  </a:cubicBezTo>
                  <a:cubicBezTo>
                    <a:pt x="8099" y="6698"/>
                    <a:pt x="8316" y="6323"/>
                    <a:pt x="8215" y="5948"/>
                  </a:cubicBezTo>
                  <a:cubicBezTo>
                    <a:pt x="8142" y="5688"/>
                    <a:pt x="8243" y="5399"/>
                    <a:pt x="8445" y="5226"/>
                  </a:cubicBezTo>
                  <a:cubicBezTo>
                    <a:pt x="8749" y="4981"/>
                    <a:pt x="8792" y="4548"/>
                    <a:pt x="8561" y="4259"/>
                  </a:cubicBezTo>
                  <a:cubicBezTo>
                    <a:pt x="8388" y="4042"/>
                    <a:pt x="8359" y="3754"/>
                    <a:pt x="8474" y="3508"/>
                  </a:cubicBezTo>
                  <a:cubicBezTo>
                    <a:pt x="8648" y="3162"/>
                    <a:pt x="8518" y="2743"/>
                    <a:pt x="8171" y="2570"/>
                  </a:cubicBezTo>
                  <a:cubicBezTo>
                    <a:pt x="7926" y="2440"/>
                    <a:pt x="7781" y="2195"/>
                    <a:pt x="7796" y="1920"/>
                  </a:cubicBezTo>
                  <a:cubicBezTo>
                    <a:pt x="7810" y="1531"/>
                    <a:pt x="7522" y="1213"/>
                    <a:pt x="7146" y="1199"/>
                  </a:cubicBezTo>
                  <a:cubicBezTo>
                    <a:pt x="6872" y="1184"/>
                    <a:pt x="6627" y="1011"/>
                    <a:pt x="6526" y="751"/>
                  </a:cubicBezTo>
                  <a:cubicBezTo>
                    <a:pt x="6425" y="471"/>
                    <a:pt x="6159" y="304"/>
                    <a:pt x="5876" y="304"/>
                  </a:cubicBezTo>
                  <a:cubicBezTo>
                    <a:pt x="5794" y="304"/>
                    <a:pt x="5711" y="318"/>
                    <a:pt x="5631" y="347"/>
                  </a:cubicBezTo>
                  <a:cubicBezTo>
                    <a:pt x="5547" y="380"/>
                    <a:pt x="5460" y="396"/>
                    <a:pt x="5374" y="396"/>
                  </a:cubicBezTo>
                  <a:cubicBezTo>
                    <a:pt x="5195" y="396"/>
                    <a:pt x="5021" y="325"/>
                    <a:pt x="4894" y="188"/>
                  </a:cubicBezTo>
                  <a:cubicBezTo>
                    <a:pt x="4761" y="62"/>
                    <a:pt x="4590" y="0"/>
                    <a:pt x="4418" y="0"/>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996;p57">
              <a:extLst>
                <a:ext uri="{FF2B5EF4-FFF2-40B4-BE49-F238E27FC236}">
                  <a16:creationId xmlns:a16="http://schemas.microsoft.com/office/drawing/2014/main" id="{E36C9C46-8857-4481-B0E6-6DACF4A6FF9C}"/>
                </a:ext>
              </a:extLst>
            </p:cNvPr>
            <p:cNvSpPr/>
            <p:nvPr/>
          </p:nvSpPr>
          <p:spPr>
            <a:xfrm>
              <a:off x="1038502" y="2129478"/>
              <a:ext cx="132097" cy="224872"/>
            </a:xfrm>
            <a:custGeom>
              <a:avLst/>
              <a:gdLst/>
              <a:ahLst/>
              <a:cxnLst/>
              <a:rect l="l" t="t" r="r" b="b"/>
              <a:pathLst>
                <a:path w="5039" h="8578" extrusionOk="0">
                  <a:moveTo>
                    <a:pt x="636" y="1"/>
                  </a:moveTo>
                  <a:cubicBezTo>
                    <a:pt x="459" y="1"/>
                    <a:pt x="282" y="69"/>
                    <a:pt x="145" y="207"/>
                  </a:cubicBezTo>
                  <a:cubicBezTo>
                    <a:pt x="102" y="250"/>
                    <a:pt x="44" y="293"/>
                    <a:pt x="1" y="322"/>
                  </a:cubicBezTo>
                  <a:cubicBezTo>
                    <a:pt x="102" y="381"/>
                    <a:pt x="218" y="410"/>
                    <a:pt x="334" y="410"/>
                  </a:cubicBezTo>
                  <a:cubicBezTo>
                    <a:pt x="417" y="410"/>
                    <a:pt x="500" y="395"/>
                    <a:pt x="578" y="365"/>
                  </a:cubicBezTo>
                  <a:cubicBezTo>
                    <a:pt x="661" y="332"/>
                    <a:pt x="747" y="316"/>
                    <a:pt x="831" y="316"/>
                  </a:cubicBezTo>
                  <a:cubicBezTo>
                    <a:pt x="1111" y="316"/>
                    <a:pt x="1377" y="492"/>
                    <a:pt x="1488" y="770"/>
                  </a:cubicBezTo>
                  <a:cubicBezTo>
                    <a:pt x="1589" y="1015"/>
                    <a:pt x="1820" y="1188"/>
                    <a:pt x="2094" y="1203"/>
                  </a:cubicBezTo>
                  <a:cubicBezTo>
                    <a:pt x="2469" y="1231"/>
                    <a:pt x="2758" y="1549"/>
                    <a:pt x="2758" y="1924"/>
                  </a:cubicBezTo>
                  <a:cubicBezTo>
                    <a:pt x="2744" y="2199"/>
                    <a:pt x="2888" y="2458"/>
                    <a:pt x="3133" y="2588"/>
                  </a:cubicBezTo>
                  <a:cubicBezTo>
                    <a:pt x="3465" y="2762"/>
                    <a:pt x="3595" y="3180"/>
                    <a:pt x="3437" y="3512"/>
                  </a:cubicBezTo>
                  <a:cubicBezTo>
                    <a:pt x="3307" y="3758"/>
                    <a:pt x="3336" y="4046"/>
                    <a:pt x="3509" y="4263"/>
                  </a:cubicBezTo>
                  <a:cubicBezTo>
                    <a:pt x="3754" y="4566"/>
                    <a:pt x="3696" y="4999"/>
                    <a:pt x="3408" y="5244"/>
                  </a:cubicBezTo>
                  <a:cubicBezTo>
                    <a:pt x="3191" y="5418"/>
                    <a:pt x="3105" y="5692"/>
                    <a:pt x="3177" y="5966"/>
                  </a:cubicBezTo>
                  <a:cubicBezTo>
                    <a:pt x="3278" y="6327"/>
                    <a:pt x="3047" y="6717"/>
                    <a:pt x="2686" y="6818"/>
                  </a:cubicBezTo>
                  <a:cubicBezTo>
                    <a:pt x="2412" y="6890"/>
                    <a:pt x="2224" y="7107"/>
                    <a:pt x="2181" y="7381"/>
                  </a:cubicBezTo>
                  <a:cubicBezTo>
                    <a:pt x="2128" y="7721"/>
                    <a:pt x="1827" y="7966"/>
                    <a:pt x="1492" y="7966"/>
                  </a:cubicBezTo>
                  <a:cubicBezTo>
                    <a:pt x="1457" y="7966"/>
                    <a:pt x="1422" y="7964"/>
                    <a:pt x="1387" y="7958"/>
                  </a:cubicBezTo>
                  <a:cubicBezTo>
                    <a:pt x="1349" y="7952"/>
                    <a:pt x="1311" y="7949"/>
                    <a:pt x="1273" y="7949"/>
                  </a:cubicBezTo>
                  <a:cubicBezTo>
                    <a:pt x="1039" y="7949"/>
                    <a:pt x="818" y="8063"/>
                    <a:pt x="694" y="8261"/>
                  </a:cubicBezTo>
                  <a:cubicBezTo>
                    <a:pt x="665" y="8290"/>
                    <a:pt x="651" y="8319"/>
                    <a:pt x="622" y="8348"/>
                  </a:cubicBezTo>
                  <a:cubicBezTo>
                    <a:pt x="766" y="8348"/>
                    <a:pt x="896" y="8391"/>
                    <a:pt x="1026" y="8464"/>
                  </a:cubicBezTo>
                  <a:cubicBezTo>
                    <a:pt x="1140" y="8541"/>
                    <a:pt x="1268" y="8578"/>
                    <a:pt x="1397" y="8578"/>
                  </a:cubicBezTo>
                  <a:cubicBezTo>
                    <a:pt x="1626" y="8578"/>
                    <a:pt x="1854" y="8460"/>
                    <a:pt x="1993" y="8247"/>
                  </a:cubicBezTo>
                  <a:cubicBezTo>
                    <a:pt x="2119" y="8058"/>
                    <a:pt x="2343" y="7936"/>
                    <a:pt x="2570" y="7936"/>
                  </a:cubicBezTo>
                  <a:cubicBezTo>
                    <a:pt x="2604" y="7936"/>
                    <a:pt x="2638" y="7938"/>
                    <a:pt x="2672" y="7944"/>
                  </a:cubicBezTo>
                  <a:cubicBezTo>
                    <a:pt x="2707" y="7949"/>
                    <a:pt x="2742" y="7952"/>
                    <a:pt x="2776" y="7952"/>
                  </a:cubicBezTo>
                  <a:cubicBezTo>
                    <a:pt x="3112" y="7952"/>
                    <a:pt x="3413" y="7707"/>
                    <a:pt x="3465" y="7366"/>
                  </a:cubicBezTo>
                  <a:cubicBezTo>
                    <a:pt x="3509" y="7092"/>
                    <a:pt x="3711" y="6876"/>
                    <a:pt x="3971" y="6804"/>
                  </a:cubicBezTo>
                  <a:cubicBezTo>
                    <a:pt x="4346" y="6702"/>
                    <a:pt x="4563" y="6327"/>
                    <a:pt x="4462" y="5952"/>
                  </a:cubicBezTo>
                  <a:cubicBezTo>
                    <a:pt x="4389" y="5692"/>
                    <a:pt x="4490" y="5403"/>
                    <a:pt x="4692" y="5230"/>
                  </a:cubicBezTo>
                  <a:cubicBezTo>
                    <a:pt x="4996" y="4999"/>
                    <a:pt x="5039" y="4566"/>
                    <a:pt x="4794" y="4263"/>
                  </a:cubicBezTo>
                  <a:cubicBezTo>
                    <a:pt x="4620" y="4046"/>
                    <a:pt x="4591" y="3758"/>
                    <a:pt x="4721" y="3512"/>
                  </a:cubicBezTo>
                  <a:cubicBezTo>
                    <a:pt x="4895" y="3166"/>
                    <a:pt x="4750" y="2762"/>
                    <a:pt x="4418" y="2588"/>
                  </a:cubicBezTo>
                  <a:cubicBezTo>
                    <a:pt x="4173" y="2458"/>
                    <a:pt x="4028" y="2199"/>
                    <a:pt x="4043" y="1924"/>
                  </a:cubicBezTo>
                  <a:cubicBezTo>
                    <a:pt x="4043" y="1549"/>
                    <a:pt x="3754" y="1231"/>
                    <a:pt x="3379" y="1203"/>
                  </a:cubicBezTo>
                  <a:cubicBezTo>
                    <a:pt x="3105" y="1188"/>
                    <a:pt x="2874" y="1015"/>
                    <a:pt x="2773" y="770"/>
                  </a:cubicBezTo>
                  <a:cubicBezTo>
                    <a:pt x="2661" y="492"/>
                    <a:pt x="2396" y="316"/>
                    <a:pt x="2115" y="316"/>
                  </a:cubicBezTo>
                  <a:cubicBezTo>
                    <a:pt x="2031" y="316"/>
                    <a:pt x="1946" y="332"/>
                    <a:pt x="1863" y="365"/>
                  </a:cubicBezTo>
                  <a:cubicBezTo>
                    <a:pt x="1788" y="396"/>
                    <a:pt x="1708" y="411"/>
                    <a:pt x="1628" y="411"/>
                  </a:cubicBezTo>
                  <a:cubicBezTo>
                    <a:pt x="1448" y="411"/>
                    <a:pt x="1267" y="337"/>
                    <a:pt x="1127" y="207"/>
                  </a:cubicBezTo>
                  <a:cubicBezTo>
                    <a:pt x="990" y="69"/>
                    <a:pt x="813" y="1"/>
                    <a:pt x="636" y="1"/>
                  </a:cubicBez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997;p57">
              <a:extLst>
                <a:ext uri="{FF2B5EF4-FFF2-40B4-BE49-F238E27FC236}">
                  <a16:creationId xmlns:a16="http://schemas.microsoft.com/office/drawing/2014/main" id="{C3E01925-DB20-4150-BB20-52EE86EFCC8D}"/>
                </a:ext>
              </a:extLst>
            </p:cNvPr>
            <p:cNvSpPr/>
            <p:nvPr/>
          </p:nvSpPr>
          <p:spPr>
            <a:xfrm>
              <a:off x="970395" y="2156821"/>
              <a:ext cx="169952" cy="169559"/>
            </a:xfrm>
            <a:custGeom>
              <a:avLst/>
              <a:gdLst/>
              <a:ahLst/>
              <a:cxnLst/>
              <a:rect l="l" t="t" r="r" b="b"/>
              <a:pathLst>
                <a:path w="6483" h="6468" extrusionOk="0">
                  <a:moveTo>
                    <a:pt x="3249" y="1"/>
                  </a:moveTo>
                  <a:cubicBezTo>
                    <a:pt x="1459" y="1"/>
                    <a:pt x="1" y="1444"/>
                    <a:pt x="1" y="3234"/>
                  </a:cubicBezTo>
                  <a:cubicBezTo>
                    <a:pt x="1" y="5024"/>
                    <a:pt x="1459" y="6468"/>
                    <a:pt x="3249" y="6468"/>
                  </a:cubicBezTo>
                  <a:cubicBezTo>
                    <a:pt x="5024" y="6468"/>
                    <a:pt x="6482" y="5024"/>
                    <a:pt x="6482" y="3234"/>
                  </a:cubicBezTo>
                  <a:cubicBezTo>
                    <a:pt x="6482" y="1444"/>
                    <a:pt x="5024" y="1"/>
                    <a:pt x="324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998;p57">
              <a:extLst>
                <a:ext uri="{FF2B5EF4-FFF2-40B4-BE49-F238E27FC236}">
                  <a16:creationId xmlns:a16="http://schemas.microsoft.com/office/drawing/2014/main" id="{E255932E-1906-49C8-9096-AEAF8BA7E4A4}"/>
                </a:ext>
              </a:extLst>
            </p:cNvPr>
            <p:cNvSpPr/>
            <p:nvPr/>
          </p:nvSpPr>
          <p:spPr>
            <a:xfrm>
              <a:off x="1038502" y="2156821"/>
              <a:ext cx="106380" cy="169716"/>
            </a:xfrm>
            <a:custGeom>
              <a:avLst/>
              <a:gdLst/>
              <a:ahLst/>
              <a:cxnLst/>
              <a:rect l="l" t="t" r="r" b="b"/>
              <a:pathLst>
                <a:path w="4058" h="6474" extrusionOk="0">
                  <a:moveTo>
                    <a:pt x="651" y="1"/>
                  </a:moveTo>
                  <a:cubicBezTo>
                    <a:pt x="434" y="1"/>
                    <a:pt x="217" y="15"/>
                    <a:pt x="1" y="59"/>
                  </a:cubicBezTo>
                  <a:cubicBezTo>
                    <a:pt x="1517" y="362"/>
                    <a:pt x="2599" y="1690"/>
                    <a:pt x="2599" y="3234"/>
                  </a:cubicBezTo>
                  <a:cubicBezTo>
                    <a:pt x="2599" y="4779"/>
                    <a:pt x="1517" y="6107"/>
                    <a:pt x="1" y="6410"/>
                  </a:cubicBezTo>
                  <a:cubicBezTo>
                    <a:pt x="216" y="6453"/>
                    <a:pt x="430" y="6474"/>
                    <a:pt x="640" y="6474"/>
                  </a:cubicBezTo>
                  <a:cubicBezTo>
                    <a:pt x="2266" y="6474"/>
                    <a:pt x="3689" y="5239"/>
                    <a:pt x="3855" y="3552"/>
                  </a:cubicBezTo>
                  <a:cubicBezTo>
                    <a:pt x="4057" y="1646"/>
                    <a:pt x="2556" y="1"/>
                    <a:pt x="651" y="1"/>
                  </a:cubicBezTo>
                  <a:close/>
                </a:path>
              </a:pathLst>
            </a:custGeom>
            <a:solidFill>
              <a:srgbClr val="EB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999;p57">
              <a:extLst>
                <a:ext uri="{FF2B5EF4-FFF2-40B4-BE49-F238E27FC236}">
                  <a16:creationId xmlns:a16="http://schemas.microsoft.com/office/drawing/2014/main" id="{F8496636-9306-4ACF-A9D6-2235B66D7593}"/>
                </a:ext>
              </a:extLst>
            </p:cNvPr>
            <p:cNvSpPr/>
            <p:nvPr/>
          </p:nvSpPr>
          <p:spPr>
            <a:xfrm>
              <a:off x="1038502" y="2203641"/>
              <a:ext cx="20841" cy="76207"/>
            </a:xfrm>
            <a:custGeom>
              <a:avLst/>
              <a:gdLst/>
              <a:ahLst/>
              <a:cxnLst/>
              <a:rect l="l" t="t" r="r" b="b"/>
              <a:pathLst>
                <a:path w="795" h="2907" extrusionOk="0">
                  <a:moveTo>
                    <a:pt x="584" y="1"/>
                  </a:moveTo>
                  <a:cubicBezTo>
                    <a:pt x="549" y="1"/>
                    <a:pt x="518" y="25"/>
                    <a:pt x="506" y="48"/>
                  </a:cubicBezTo>
                  <a:lnTo>
                    <a:pt x="88" y="438"/>
                  </a:lnTo>
                  <a:cubicBezTo>
                    <a:pt x="30" y="481"/>
                    <a:pt x="1" y="539"/>
                    <a:pt x="1" y="597"/>
                  </a:cubicBezTo>
                  <a:cubicBezTo>
                    <a:pt x="1" y="683"/>
                    <a:pt x="59" y="770"/>
                    <a:pt x="145" y="770"/>
                  </a:cubicBezTo>
                  <a:cubicBezTo>
                    <a:pt x="174" y="770"/>
                    <a:pt x="203" y="755"/>
                    <a:pt x="232" y="741"/>
                  </a:cubicBezTo>
                  <a:lnTo>
                    <a:pt x="362" y="572"/>
                  </a:lnTo>
                  <a:lnTo>
                    <a:pt x="362" y="572"/>
                  </a:lnTo>
                  <a:lnTo>
                    <a:pt x="362" y="2762"/>
                  </a:lnTo>
                  <a:cubicBezTo>
                    <a:pt x="362" y="2863"/>
                    <a:pt x="477" y="2906"/>
                    <a:pt x="578" y="2906"/>
                  </a:cubicBezTo>
                  <a:cubicBezTo>
                    <a:pt x="679" y="2906"/>
                    <a:pt x="795" y="2863"/>
                    <a:pt x="795" y="2762"/>
                  </a:cubicBezTo>
                  <a:lnTo>
                    <a:pt x="795" y="135"/>
                  </a:lnTo>
                  <a:cubicBezTo>
                    <a:pt x="795" y="48"/>
                    <a:pt x="694" y="5"/>
                    <a:pt x="607" y="5"/>
                  </a:cubicBezTo>
                  <a:cubicBezTo>
                    <a:pt x="599" y="2"/>
                    <a:pt x="591" y="1"/>
                    <a:pt x="584"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91770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Light Grey Curves Graphic Backgrounds for Powerpoint Templates - PPT  Backgrounds">
            <a:extLst>
              <a:ext uri="{FF2B5EF4-FFF2-40B4-BE49-F238E27FC236}">
                <a16:creationId xmlns:a16="http://schemas.microsoft.com/office/drawing/2014/main" id="{2D672157-6E85-453A-B152-645C5E47AD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5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6B0D82D-60C1-4109-BB1D-57FE86635CE6}"/>
              </a:ext>
            </a:extLst>
          </p:cNvPr>
          <p:cNvSpPr>
            <a:spLocks noGrp="1"/>
          </p:cNvSpPr>
          <p:nvPr>
            <p:ph type="sldNum" sz="quarter" idx="12"/>
          </p:nvPr>
        </p:nvSpPr>
        <p:spPr/>
        <p:txBody>
          <a:bodyPr/>
          <a:lstStyle/>
          <a:p>
            <a:fld id="{2098D244-5C85-429E-B04A-CCE584396140}" type="slidenum">
              <a:rPr lang="en-SG" smtClean="0"/>
              <a:t>8</a:t>
            </a:fld>
            <a:endParaRPr lang="en-SG"/>
          </a:p>
        </p:txBody>
      </p:sp>
      <p:pic>
        <p:nvPicPr>
          <p:cNvPr id="5" name="Picture 4">
            <a:extLst>
              <a:ext uri="{FF2B5EF4-FFF2-40B4-BE49-F238E27FC236}">
                <a16:creationId xmlns:a16="http://schemas.microsoft.com/office/drawing/2014/main" id="{BAA382DD-C178-4A37-A3BB-61882C495D4A}"/>
              </a:ext>
            </a:extLst>
          </p:cNvPr>
          <p:cNvPicPr>
            <a:picLocks noChangeAspect="1"/>
          </p:cNvPicPr>
          <p:nvPr/>
        </p:nvPicPr>
        <p:blipFill>
          <a:blip r:embed="rId3"/>
          <a:stretch>
            <a:fillRect/>
          </a:stretch>
        </p:blipFill>
        <p:spPr>
          <a:xfrm>
            <a:off x="4888144" y="958731"/>
            <a:ext cx="4103549" cy="3062164"/>
          </a:xfrm>
          <a:prstGeom prst="rect">
            <a:avLst/>
          </a:prstGeom>
        </p:spPr>
      </p:pic>
      <p:sp>
        <p:nvSpPr>
          <p:cNvPr id="6" name="Google Shape;513;p10">
            <a:extLst>
              <a:ext uri="{FF2B5EF4-FFF2-40B4-BE49-F238E27FC236}">
                <a16:creationId xmlns:a16="http://schemas.microsoft.com/office/drawing/2014/main" id="{F53C2EEF-73BD-4E8A-8A29-F3A4D4635939}"/>
              </a:ext>
            </a:extLst>
          </p:cNvPr>
          <p:cNvSpPr txBox="1">
            <a:spLocks/>
          </p:cNvSpPr>
          <p:nvPr/>
        </p:nvSpPr>
        <p:spPr>
          <a:xfrm>
            <a:off x="243747" y="214917"/>
            <a:ext cx="8649430" cy="251599"/>
          </a:xfrm>
          <a:prstGeom prst="rect">
            <a:avLst/>
          </a:prstGeom>
          <a:noFill/>
          <a:ln>
            <a:noFill/>
          </a:ln>
        </p:spPr>
        <p:txBody>
          <a:bodyPr spcFirstLastPara="1" wrap="square" lIns="68569" tIns="34275" rIns="68569" bIns="3427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SG" sz="1800" b="1">
                <a:latin typeface="Montserrat"/>
                <a:sym typeface="Montserrat"/>
              </a:rPr>
              <a:t>AWS ARCHITECTURE</a:t>
            </a:r>
            <a:endParaRPr lang="en-SG" sz="1800" b="1"/>
          </a:p>
        </p:txBody>
      </p:sp>
      <p:sp>
        <p:nvSpPr>
          <p:cNvPr id="9" name="Rectangle 8">
            <a:extLst>
              <a:ext uri="{FF2B5EF4-FFF2-40B4-BE49-F238E27FC236}">
                <a16:creationId xmlns:a16="http://schemas.microsoft.com/office/drawing/2014/main" id="{14CDA2D1-BE53-4EF8-90B7-12D271808150}"/>
              </a:ext>
            </a:extLst>
          </p:cNvPr>
          <p:cNvSpPr/>
          <p:nvPr/>
        </p:nvSpPr>
        <p:spPr>
          <a:xfrm>
            <a:off x="152307" y="855521"/>
            <a:ext cx="4419693" cy="2871555"/>
          </a:xfrm>
          <a:prstGeom prst="rect">
            <a:avLst/>
          </a:prstGeom>
        </p:spPr>
        <p:txBody>
          <a:bodyPr wrap="square">
            <a:spAutoFit/>
          </a:bodyPr>
          <a:lstStyle/>
          <a:p>
            <a:pPr algn="just"/>
            <a:r>
              <a:rPr lang="en-SG" sz="860">
                <a:latin typeface="Montserrat" panose="00000500000000000000" pitchFamily="50" charset="0"/>
              </a:rPr>
              <a:t>Mavis is implemented with a </a:t>
            </a:r>
            <a:r>
              <a:rPr lang="en-SG" sz="860" b="1">
                <a:latin typeface="Montserrat" panose="00000500000000000000" pitchFamily="50" charset="0"/>
              </a:rPr>
              <a:t>Service-oriented architecture approach</a:t>
            </a:r>
            <a:r>
              <a:rPr lang="en-SG" sz="860">
                <a:latin typeface="Montserrat" panose="00000500000000000000" pitchFamily="50" charset="0"/>
              </a:rPr>
              <a:t>. The 3 core services are </a:t>
            </a:r>
            <a:r>
              <a:rPr lang="en-SG" sz="860" err="1">
                <a:latin typeface="Montserrat" panose="00000500000000000000" pitchFamily="50" charset="0"/>
              </a:rPr>
              <a:t>api</a:t>
            </a:r>
            <a:r>
              <a:rPr lang="en-SG" sz="860">
                <a:latin typeface="Montserrat" panose="00000500000000000000" pitchFamily="50" charset="0"/>
              </a:rPr>
              <a:t>, data and academy written in Python, Java and Node.js by 3 different engineers. They are deployed as </a:t>
            </a:r>
            <a:r>
              <a:rPr lang="en-SG" sz="860" b="1">
                <a:latin typeface="Montserrat" panose="00000500000000000000" pitchFamily="50" charset="0"/>
              </a:rPr>
              <a:t>docker</a:t>
            </a:r>
            <a:r>
              <a:rPr lang="en-SG" sz="860">
                <a:latin typeface="Montserrat" panose="00000500000000000000" pitchFamily="50" charset="0"/>
              </a:rPr>
              <a:t> containers in a </a:t>
            </a:r>
            <a:r>
              <a:rPr lang="en-SG" sz="860" b="1">
                <a:latin typeface="Montserrat" panose="00000500000000000000" pitchFamily="50" charset="0"/>
              </a:rPr>
              <a:t>AWS ECS cluster </a:t>
            </a:r>
            <a:r>
              <a:rPr lang="en-SG" sz="860">
                <a:latin typeface="Montserrat" panose="00000500000000000000" pitchFamily="50" charset="0"/>
              </a:rPr>
              <a:t>within a private subnet </a:t>
            </a:r>
            <a:r>
              <a:rPr lang="en-SG" sz="860" b="1">
                <a:latin typeface="Montserrat" panose="00000500000000000000" pitchFamily="50" charset="0"/>
              </a:rPr>
              <a:t>spread across multiple AZ.</a:t>
            </a:r>
          </a:p>
          <a:p>
            <a:pPr algn="just"/>
            <a:endParaRPr lang="en-SG" sz="860">
              <a:latin typeface="Montserrat" panose="00000500000000000000" pitchFamily="50" charset="0"/>
            </a:endParaRPr>
          </a:p>
          <a:p>
            <a:pPr algn="just"/>
            <a:r>
              <a:rPr lang="en-SG" sz="860">
                <a:latin typeface="Montserrat" panose="00000500000000000000" pitchFamily="50" charset="0"/>
              </a:rPr>
              <a:t>An </a:t>
            </a:r>
            <a:r>
              <a:rPr lang="en-SG" sz="860" b="1">
                <a:latin typeface="Montserrat" panose="00000500000000000000" pitchFamily="50" charset="0"/>
              </a:rPr>
              <a:t>application load balancer </a:t>
            </a:r>
            <a:r>
              <a:rPr lang="en-SG" sz="860">
                <a:latin typeface="Montserrat" panose="00000500000000000000" pitchFamily="50" charset="0"/>
              </a:rPr>
              <a:t>is used to ingress traffic from the internet into the </a:t>
            </a:r>
            <a:r>
              <a:rPr lang="en-SG" sz="860" b="1">
                <a:latin typeface="Montserrat" panose="00000500000000000000" pitchFamily="50" charset="0"/>
              </a:rPr>
              <a:t>private subnet</a:t>
            </a:r>
            <a:r>
              <a:rPr lang="en-SG" sz="860">
                <a:latin typeface="Montserrat" panose="00000500000000000000" pitchFamily="50" charset="0"/>
              </a:rPr>
              <a:t>. The ECS services and EC2 instances has </a:t>
            </a:r>
            <a:r>
              <a:rPr lang="en-SG" sz="860" b="1">
                <a:latin typeface="Montserrat" panose="00000500000000000000" pitchFamily="50" charset="0"/>
              </a:rPr>
              <a:t>auto scaling </a:t>
            </a:r>
            <a:r>
              <a:rPr lang="en-SG" sz="860">
                <a:latin typeface="Montserrat" panose="00000500000000000000" pitchFamily="50" charset="0"/>
              </a:rPr>
              <a:t>to react to varying level of traffic. The </a:t>
            </a:r>
            <a:r>
              <a:rPr lang="en-SG" sz="860" b="1">
                <a:latin typeface="Montserrat" panose="00000500000000000000" pitchFamily="50" charset="0"/>
              </a:rPr>
              <a:t>ALB</a:t>
            </a:r>
            <a:r>
              <a:rPr lang="en-SG" sz="860">
                <a:latin typeface="Montserrat" panose="00000500000000000000" pitchFamily="50" charset="0"/>
              </a:rPr>
              <a:t> also serve as an </a:t>
            </a:r>
            <a:r>
              <a:rPr lang="en-SG" sz="860" b="1">
                <a:latin typeface="Montserrat" panose="00000500000000000000" pitchFamily="50" charset="0"/>
              </a:rPr>
              <a:t>edge proxy </a:t>
            </a:r>
            <a:r>
              <a:rPr lang="en-SG" sz="860">
                <a:latin typeface="Montserrat" panose="00000500000000000000" pitchFamily="50" charset="0"/>
              </a:rPr>
              <a:t>for </a:t>
            </a:r>
            <a:r>
              <a:rPr lang="en-SG" sz="860" b="1">
                <a:latin typeface="Montserrat" panose="00000500000000000000" pitchFamily="50" charset="0"/>
              </a:rPr>
              <a:t>TSL termination</a:t>
            </a:r>
            <a:r>
              <a:rPr lang="en-SG" sz="860">
                <a:latin typeface="Montserrat" panose="00000500000000000000" pitchFamily="50" charset="0"/>
              </a:rPr>
              <a:t>.</a:t>
            </a:r>
          </a:p>
          <a:p>
            <a:pPr algn="just"/>
            <a:endParaRPr lang="en-SG" sz="860">
              <a:latin typeface="Montserrat" panose="00000500000000000000" pitchFamily="50" charset="0"/>
            </a:endParaRPr>
          </a:p>
          <a:p>
            <a:pPr algn="just"/>
            <a:r>
              <a:rPr lang="en-SG" sz="860">
                <a:latin typeface="Montserrat" panose="00000500000000000000" pitchFamily="50" charset="0"/>
              </a:rPr>
              <a:t>The web app is build with a </a:t>
            </a:r>
            <a:r>
              <a:rPr lang="en-SG" sz="860" b="1" err="1">
                <a:latin typeface="Montserrat" panose="00000500000000000000" pitchFamily="50" charset="0"/>
              </a:rPr>
              <a:t>vue</a:t>
            </a:r>
            <a:r>
              <a:rPr lang="en-SG" sz="860" b="1">
                <a:latin typeface="Montserrat" panose="00000500000000000000" pitchFamily="50" charset="0"/>
              </a:rPr>
              <a:t> </a:t>
            </a:r>
            <a:r>
              <a:rPr lang="en-SG" sz="860" b="1" err="1">
                <a:latin typeface="Montserrat" panose="00000500000000000000" pitchFamily="50" charset="0"/>
              </a:rPr>
              <a:t>JAMStack</a:t>
            </a:r>
            <a:r>
              <a:rPr lang="en-SG" sz="860" b="1">
                <a:latin typeface="Montserrat" panose="00000500000000000000" pitchFamily="50" charset="0"/>
              </a:rPr>
              <a:t> </a:t>
            </a:r>
            <a:r>
              <a:rPr lang="en-SG" sz="860">
                <a:latin typeface="Montserrat" panose="00000500000000000000" pitchFamily="50" charset="0"/>
              </a:rPr>
              <a:t>hosted on </a:t>
            </a:r>
            <a:r>
              <a:rPr lang="en-SG" sz="860" b="1">
                <a:latin typeface="Montserrat" panose="00000500000000000000" pitchFamily="50" charset="0"/>
              </a:rPr>
              <a:t>CloudFront with an S3 origin.</a:t>
            </a:r>
          </a:p>
          <a:p>
            <a:pPr algn="just"/>
            <a:endParaRPr lang="en-SG" sz="860">
              <a:latin typeface="Montserrat" panose="00000500000000000000" pitchFamily="50" charset="0"/>
            </a:endParaRPr>
          </a:p>
          <a:p>
            <a:pPr algn="just"/>
            <a:r>
              <a:rPr lang="en-SG" sz="860">
                <a:latin typeface="Montserrat" panose="00000500000000000000" pitchFamily="50" charset="0"/>
              </a:rPr>
              <a:t>All user data are stored in </a:t>
            </a:r>
            <a:r>
              <a:rPr lang="en-SG" sz="860" b="1">
                <a:latin typeface="Montserrat" panose="00000500000000000000" pitchFamily="50" charset="0"/>
              </a:rPr>
              <a:t>DynamoDB</a:t>
            </a:r>
            <a:r>
              <a:rPr lang="en-SG" sz="860">
                <a:latin typeface="Montserrat" panose="00000500000000000000" pitchFamily="50" charset="0"/>
              </a:rPr>
              <a:t> with provisioned read/write capacity set to auto scale.</a:t>
            </a:r>
          </a:p>
          <a:p>
            <a:pPr algn="just"/>
            <a:endParaRPr lang="en-SG" sz="860">
              <a:latin typeface="Montserrat" panose="00000500000000000000" pitchFamily="50" charset="0"/>
            </a:endParaRPr>
          </a:p>
          <a:p>
            <a:pPr algn="just"/>
            <a:r>
              <a:rPr lang="en-SG" sz="860">
                <a:latin typeface="Montserrat" panose="00000500000000000000" pitchFamily="50" charset="0"/>
              </a:rPr>
              <a:t>For security, </a:t>
            </a:r>
            <a:r>
              <a:rPr lang="en-SG" sz="860" b="1">
                <a:latin typeface="Montserrat" panose="00000500000000000000" pitchFamily="50" charset="0"/>
              </a:rPr>
              <a:t>all secrets are encrypted and only injected to the required containers to access external API.</a:t>
            </a:r>
            <a:r>
              <a:rPr lang="en-SG" sz="860">
                <a:latin typeface="Montserrat" panose="00000500000000000000" pitchFamily="50" charset="0"/>
              </a:rPr>
              <a:t> All services are hosted in private subnets with a </a:t>
            </a:r>
            <a:r>
              <a:rPr lang="en-SG" sz="860" err="1">
                <a:latin typeface="Montserrat" panose="00000500000000000000" pitchFamily="50" charset="0"/>
              </a:rPr>
              <a:t>nat</a:t>
            </a:r>
            <a:r>
              <a:rPr lang="en-SG" sz="860">
                <a:latin typeface="Montserrat" panose="00000500000000000000" pitchFamily="50" charset="0"/>
              </a:rPr>
              <a:t> gateway. </a:t>
            </a:r>
            <a:r>
              <a:rPr lang="en-SG" sz="860" b="1">
                <a:latin typeface="Montserrat" panose="00000500000000000000" pitchFamily="50" charset="0"/>
              </a:rPr>
              <a:t>Mavis VPC, IAM Policies and security group </a:t>
            </a:r>
            <a:r>
              <a:rPr lang="en-SG" sz="860">
                <a:latin typeface="Montserrat" panose="00000500000000000000" pitchFamily="50" charset="0"/>
              </a:rPr>
              <a:t>are </a:t>
            </a:r>
            <a:r>
              <a:rPr lang="en-SG" sz="860" b="1">
                <a:latin typeface="Montserrat" panose="00000500000000000000" pitchFamily="50" charset="0"/>
              </a:rPr>
              <a:t>tightly controlled </a:t>
            </a:r>
            <a:r>
              <a:rPr lang="en-SG" sz="860">
                <a:latin typeface="Montserrat" panose="00000500000000000000" pitchFamily="50" charset="0"/>
              </a:rPr>
              <a:t>to allow only what the service needs and </a:t>
            </a:r>
            <a:r>
              <a:rPr lang="en-SG" sz="860" b="1">
                <a:latin typeface="Montserrat" panose="00000500000000000000" pitchFamily="50" charset="0"/>
              </a:rPr>
              <a:t>nothing more</a:t>
            </a:r>
            <a:r>
              <a:rPr lang="en-SG" sz="860">
                <a:latin typeface="Montserrat" panose="00000500000000000000" pitchFamily="50" charset="0"/>
              </a:rPr>
              <a:t>.</a:t>
            </a:r>
          </a:p>
          <a:p>
            <a:pPr algn="just"/>
            <a:endParaRPr lang="en-SG" sz="860">
              <a:latin typeface="Montserrat" panose="00000500000000000000" pitchFamily="50" charset="0"/>
            </a:endParaRPr>
          </a:p>
          <a:p>
            <a:pPr algn="just"/>
            <a:r>
              <a:rPr lang="en-SG" sz="860">
                <a:latin typeface="Montserrat" panose="00000500000000000000" pitchFamily="50" charset="0"/>
              </a:rPr>
              <a:t>Finally, the entire architecture is written in terraform as code. The pipelines are </a:t>
            </a:r>
            <a:r>
              <a:rPr lang="en-SG" sz="860" b="1">
                <a:latin typeface="Montserrat" panose="00000500000000000000" pitchFamily="50" charset="0"/>
              </a:rPr>
              <a:t>automated</a:t>
            </a:r>
            <a:r>
              <a:rPr lang="en-SG" sz="860">
                <a:latin typeface="Montserrat" panose="00000500000000000000" pitchFamily="50" charset="0"/>
              </a:rPr>
              <a:t> with </a:t>
            </a:r>
            <a:r>
              <a:rPr lang="en-SG" sz="860" b="1">
                <a:latin typeface="Montserrat" panose="00000500000000000000" pitchFamily="50" charset="0"/>
              </a:rPr>
              <a:t>continuous integration and continuous delivery.</a:t>
            </a:r>
            <a:r>
              <a:rPr lang="en-SG" sz="860">
                <a:latin typeface="Montserrat" panose="00000500000000000000" pitchFamily="50" charset="0"/>
              </a:rPr>
              <a:t> </a:t>
            </a:r>
            <a:r>
              <a:rPr lang="en-SG" sz="860" b="1">
                <a:latin typeface="Montserrat" panose="00000500000000000000" pitchFamily="50" charset="0"/>
              </a:rPr>
              <a:t>(Semantic Release, GitHub Workflows, Deploy on released)</a:t>
            </a:r>
          </a:p>
        </p:txBody>
      </p:sp>
      <p:grpSp>
        <p:nvGrpSpPr>
          <p:cNvPr id="20" name="Google Shape;20477;p57">
            <a:extLst>
              <a:ext uri="{FF2B5EF4-FFF2-40B4-BE49-F238E27FC236}">
                <a16:creationId xmlns:a16="http://schemas.microsoft.com/office/drawing/2014/main" id="{CD2AE4EF-43AC-4A05-B732-A92890A90AB5}"/>
              </a:ext>
            </a:extLst>
          </p:cNvPr>
          <p:cNvGrpSpPr/>
          <p:nvPr/>
        </p:nvGrpSpPr>
        <p:grpSpPr>
          <a:xfrm>
            <a:off x="2972817" y="129088"/>
            <a:ext cx="358718" cy="337428"/>
            <a:chOff x="874658" y="2914408"/>
            <a:chExt cx="356891" cy="335709"/>
          </a:xfrm>
        </p:grpSpPr>
        <p:sp>
          <p:nvSpPr>
            <p:cNvPr id="21" name="Google Shape;20478;p57">
              <a:extLst>
                <a:ext uri="{FF2B5EF4-FFF2-40B4-BE49-F238E27FC236}">
                  <a16:creationId xmlns:a16="http://schemas.microsoft.com/office/drawing/2014/main" id="{558E3048-FD17-4C19-BB0B-8E43B81B46F9}"/>
                </a:ext>
              </a:extLst>
            </p:cNvPr>
            <p:cNvSpPr/>
            <p:nvPr/>
          </p:nvSpPr>
          <p:spPr>
            <a:xfrm>
              <a:off x="909472" y="2994285"/>
              <a:ext cx="287238" cy="177869"/>
            </a:xfrm>
            <a:custGeom>
              <a:avLst/>
              <a:gdLst/>
              <a:ahLst/>
              <a:cxnLst/>
              <a:rect l="l" t="t" r="r" b="b"/>
              <a:pathLst>
                <a:path w="10957" h="6785" extrusionOk="0">
                  <a:moveTo>
                    <a:pt x="0" y="0"/>
                  </a:moveTo>
                  <a:lnTo>
                    <a:pt x="0" y="6785"/>
                  </a:lnTo>
                  <a:lnTo>
                    <a:pt x="10957" y="6785"/>
                  </a:lnTo>
                  <a:lnTo>
                    <a:pt x="10957" y="0"/>
                  </a:ln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479;p57">
              <a:extLst>
                <a:ext uri="{FF2B5EF4-FFF2-40B4-BE49-F238E27FC236}">
                  <a16:creationId xmlns:a16="http://schemas.microsoft.com/office/drawing/2014/main" id="{6AB41878-6951-4913-8009-F1581BCC41D2}"/>
                </a:ext>
              </a:extLst>
            </p:cNvPr>
            <p:cNvSpPr/>
            <p:nvPr/>
          </p:nvSpPr>
          <p:spPr>
            <a:xfrm>
              <a:off x="874658" y="2914408"/>
              <a:ext cx="356891" cy="93902"/>
            </a:xfrm>
            <a:custGeom>
              <a:avLst/>
              <a:gdLst/>
              <a:ahLst/>
              <a:cxnLst/>
              <a:rect l="l" t="t" r="r" b="b"/>
              <a:pathLst>
                <a:path w="13614" h="3582" extrusionOk="0">
                  <a:moveTo>
                    <a:pt x="265" y="0"/>
                  </a:moveTo>
                  <a:cubicBezTo>
                    <a:pt x="117" y="0"/>
                    <a:pt x="0" y="125"/>
                    <a:pt x="0" y="276"/>
                  </a:cubicBezTo>
                  <a:lnTo>
                    <a:pt x="0" y="3293"/>
                  </a:lnTo>
                  <a:cubicBezTo>
                    <a:pt x="0" y="3451"/>
                    <a:pt x="130" y="3581"/>
                    <a:pt x="289" y="3581"/>
                  </a:cubicBezTo>
                  <a:lnTo>
                    <a:pt x="13339" y="3581"/>
                  </a:lnTo>
                  <a:cubicBezTo>
                    <a:pt x="13498" y="3581"/>
                    <a:pt x="13613" y="3451"/>
                    <a:pt x="13613" y="3293"/>
                  </a:cubicBezTo>
                  <a:lnTo>
                    <a:pt x="13613" y="276"/>
                  </a:lnTo>
                  <a:cubicBezTo>
                    <a:pt x="13613" y="117"/>
                    <a:pt x="13498" y="1"/>
                    <a:pt x="13339" y="1"/>
                  </a:cubicBezTo>
                  <a:lnTo>
                    <a:pt x="289" y="1"/>
                  </a:lnTo>
                  <a:cubicBezTo>
                    <a:pt x="281" y="1"/>
                    <a:pt x="273" y="0"/>
                    <a:pt x="265" y="0"/>
                  </a:cubicBezTo>
                  <a:close/>
                </a:path>
              </a:pathLst>
            </a:custGeom>
            <a:solidFill>
              <a:srgbClr val="8B9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480;p57">
              <a:extLst>
                <a:ext uri="{FF2B5EF4-FFF2-40B4-BE49-F238E27FC236}">
                  <a16:creationId xmlns:a16="http://schemas.microsoft.com/office/drawing/2014/main" id="{BB9F002D-ED20-4B2B-91B5-E97A75798EFC}"/>
                </a:ext>
              </a:extLst>
            </p:cNvPr>
            <p:cNvSpPr/>
            <p:nvPr/>
          </p:nvSpPr>
          <p:spPr>
            <a:xfrm>
              <a:off x="1211442" y="2914434"/>
              <a:ext cx="20107" cy="93876"/>
            </a:xfrm>
            <a:custGeom>
              <a:avLst/>
              <a:gdLst/>
              <a:ahLst/>
              <a:cxnLst/>
              <a:rect l="l" t="t" r="r" b="b"/>
              <a:pathLst>
                <a:path w="767" h="3581" extrusionOk="0">
                  <a:moveTo>
                    <a:pt x="1" y="0"/>
                  </a:moveTo>
                  <a:lnTo>
                    <a:pt x="1" y="3580"/>
                  </a:lnTo>
                  <a:lnTo>
                    <a:pt x="492" y="3580"/>
                  </a:lnTo>
                  <a:cubicBezTo>
                    <a:pt x="651" y="3580"/>
                    <a:pt x="766" y="3450"/>
                    <a:pt x="766" y="3292"/>
                  </a:cubicBezTo>
                  <a:lnTo>
                    <a:pt x="766" y="275"/>
                  </a:lnTo>
                  <a:cubicBezTo>
                    <a:pt x="766" y="116"/>
                    <a:pt x="651" y="0"/>
                    <a:pt x="492" y="0"/>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481;p57">
              <a:extLst>
                <a:ext uri="{FF2B5EF4-FFF2-40B4-BE49-F238E27FC236}">
                  <a16:creationId xmlns:a16="http://schemas.microsoft.com/office/drawing/2014/main" id="{7C931355-60F3-47F2-9527-5D4858779B49}"/>
                </a:ext>
              </a:extLst>
            </p:cNvPr>
            <p:cNvSpPr/>
            <p:nvPr/>
          </p:nvSpPr>
          <p:spPr>
            <a:xfrm>
              <a:off x="874658" y="2914408"/>
              <a:ext cx="20081" cy="93902"/>
            </a:xfrm>
            <a:custGeom>
              <a:avLst/>
              <a:gdLst/>
              <a:ahLst/>
              <a:cxnLst/>
              <a:rect l="l" t="t" r="r" b="b"/>
              <a:pathLst>
                <a:path w="766" h="3582" extrusionOk="0">
                  <a:moveTo>
                    <a:pt x="265" y="0"/>
                  </a:moveTo>
                  <a:cubicBezTo>
                    <a:pt x="117" y="0"/>
                    <a:pt x="0" y="125"/>
                    <a:pt x="0" y="276"/>
                  </a:cubicBezTo>
                  <a:lnTo>
                    <a:pt x="0" y="3293"/>
                  </a:lnTo>
                  <a:cubicBezTo>
                    <a:pt x="0" y="3451"/>
                    <a:pt x="130" y="3581"/>
                    <a:pt x="289" y="3581"/>
                  </a:cubicBezTo>
                  <a:lnTo>
                    <a:pt x="765" y="3581"/>
                  </a:lnTo>
                  <a:lnTo>
                    <a:pt x="765" y="1"/>
                  </a:lnTo>
                  <a:lnTo>
                    <a:pt x="289" y="1"/>
                  </a:lnTo>
                  <a:cubicBezTo>
                    <a:pt x="281" y="1"/>
                    <a:pt x="273" y="0"/>
                    <a:pt x="265" y="0"/>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482;p57">
              <a:extLst>
                <a:ext uri="{FF2B5EF4-FFF2-40B4-BE49-F238E27FC236}">
                  <a16:creationId xmlns:a16="http://schemas.microsoft.com/office/drawing/2014/main" id="{114AA827-85A3-4A2E-82D6-08477E419E21}"/>
                </a:ext>
              </a:extLst>
            </p:cNvPr>
            <p:cNvSpPr/>
            <p:nvPr/>
          </p:nvSpPr>
          <p:spPr>
            <a:xfrm>
              <a:off x="1171333" y="2945079"/>
              <a:ext cx="34080" cy="34079"/>
            </a:xfrm>
            <a:custGeom>
              <a:avLst/>
              <a:gdLst/>
              <a:ahLst/>
              <a:cxnLst/>
              <a:rect l="l" t="t" r="r" b="b"/>
              <a:pathLst>
                <a:path w="1300" h="1300" extrusionOk="0">
                  <a:moveTo>
                    <a:pt x="650" y="1"/>
                  </a:moveTo>
                  <a:cubicBezTo>
                    <a:pt x="290" y="1"/>
                    <a:pt x="1" y="289"/>
                    <a:pt x="1" y="650"/>
                  </a:cubicBezTo>
                  <a:cubicBezTo>
                    <a:pt x="1" y="1011"/>
                    <a:pt x="290" y="1300"/>
                    <a:pt x="650" y="1300"/>
                  </a:cubicBezTo>
                  <a:cubicBezTo>
                    <a:pt x="1011" y="1300"/>
                    <a:pt x="1300" y="1011"/>
                    <a:pt x="1300" y="650"/>
                  </a:cubicBezTo>
                  <a:cubicBezTo>
                    <a:pt x="1300" y="289"/>
                    <a:pt x="1011" y="1"/>
                    <a:pt x="650" y="1"/>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483;p57">
              <a:extLst>
                <a:ext uri="{FF2B5EF4-FFF2-40B4-BE49-F238E27FC236}">
                  <a16:creationId xmlns:a16="http://schemas.microsoft.com/office/drawing/2014/main" id="{57FFCF1C-D0F6-45DA-938A-91D2B47BAD88}"/>
                </a:ext>
              </a:extLst>
            </p:cNvPr>
            <p:cNvSpPr/>
            <p:nvPr/>
          </p:nvSpPr>
          <p:spPr>
            <a:xfrm>
              <a:off x="1113451" y="2945079"/>
              <a:ext cx="34080" cy="34079"/>
            </a:xfrm>
            <a:custGeom>
              <a:avLst/>
              <a:gdLst/>
              <a:ahLst/>
              <a:cxnLst/>
              <a:rect l="l" t="t" r="r" b="b"/>
              <a:pathLst>
                <a:path w="1300" h="1300" extrusionOk="0">
                  <a:moveTo>
                    <a:pt x="650" y="1"/>
                  </a:moveTo>
                  <a:cubicBezTo>
                    <a:pt x="289" y="1"/>
                    <a:pt x="0" y="289"/>
                    <a:pt x="0" y="650"/>
                  </a:cubicBezTo>
                  <a:cubicBezTo>
                    <a:pt x="0" y="1011"/>
                    <a:pt x="289" y="1300"/>
                    <a:pt x="650" y="1300"/>
                  </a:cubicBezTo>
                  <a:cubicBezTo>
                    <a:pt x="1011" y="1300"/>
                    <a:pt x="1299" y="1011"/>
                    <a:pt x="1299" y="650"/>
                  </a:cubicBezTo>
                  <a:cubicBezTo>
                    <a:pt x="1299" y="289"/>
                    <a:pt x="1011" y="1"/>
                    <a:pt x="650" y="1"/>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484;p57">
              <a:extLst>
                <a:ext uri="{FF2B5EF4-FFF2-40B4-BE49-F238E27FC236}">
                  <a16:creationId xmlns:a16="http://schemas.microsoft.com/office/drawing/2014/main" id="{5A000149-9950-4244-A5BF-FC3B6EEEF6E7}"/>
                </a:ext>
              </a:extLst>
            </p:cNvPr>
            <p:cNvSpPr/>
            <p:nvPr/>
          </p:nvSpPr>
          <p:spPr>
            <a:xfrm>
              <a:off x="898488" y="2956824"/>
              <a:ext cx="197582" cy="10617"/>
            </a:xfrm>
            <a:custGeom>
              <a:avLst/>
              <a:gdLst/>
              <a:ahLst/>
              <a:cxnLst/>
              <a:rect l="l" t="t" r="r" b="b"/>
              <a:pathLst>
                <a:path w="7537" h="405" extrusionOk="0">
                  <a:moveTo>
                    <a:pt x="275" y="0"/>
                  </a:moveTo>
                  <a:cubicBezTo>
                    <a:pt x="5" y="0"/>
                    <a:pt x="1" y="405"/>
                    <a:pt x="261" y="405"/>
                  </a:cubicBezTo>
                  <a:cubicBezTo>
                    <a:pt x="266" y="405"/>
                    <a:pt x="270" y="405"/>
                    <a:pt x="275" y="404"/>
                  </a:cubicBezTo>
                  <a:lnTo>
                    <a:pt x="7262" y="404"/>
                  </a:lnTo>
                  <a:cubicBezTo>
                    <a:pt x="7536" y="404"/>
                    <a:pt x="7536" y="0"/>
                    <a:pt x="7262" y="0"/>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485;p57">
              <a:extLst>
                <a:ext uri="{FF2B5EF4-FFF2-40B4-BE49-F238E27FC236}">
                  <a16:creationId xmlns:a16="http://schemas.microsoft.com/office/drawing/2014/main" id="{DA4BA425-0730-41FE-88A6-1121D6A79380}"/>
                </a:ext>
              </a:extLst>
            </p:cNvPr>
            <p:cNvSpPr/>
            <p:nvPr/>
          </p:nvSpPr>
          <p:spPr>
            <a:xfrm>
              <a:off x="874658" y="3035154"/>
              <a:ext cx="356891" cy="94243"/>
            </a:xfrm>
            <a:custGeom>
              <a:avLst/>
              <a:gdLst/>
              <a:ahLst/>
              <a:cxnLst/>
              <a:rect l="l" t="t" r="r" b="b"/>
              <a:pathLst>
                <a:path w="13614" h="3595" extrusionOk="0">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486;p57">
              <a:extLst>
                <a:ext uri="{FF2B5EF4-FFF2-40B4-BE49-F238E27FC236}">
                  <a16:creationId xmlns:a16="http://schemas.microsoft.com/office/drawing/2014/main" id="{18BA87A7-B3EA-444C-BC18-D7FA00F56398}"/>
                </a:ext>
              </a:extLst>
            </p:cNvPr>
            <p:cNvSpPr/>
            <p:nvPr/>
          </p:nvSpPr>
          <p:spPr>
            <a:xfrm>
              <a:off x="1211442" y="3035154"/>
              <a:ext cx="20107" cy="94243"/>
            </a:xfrm>
            <a:custGeom>
              <a:avLst/>
              <a:gdLst/>
              <a:ahLst/>
              <a:cxnLst/>
              <a:rect l="l" t="t" r="r" b="b"/>
              <a:pathLst>
                <a:path w="767" h="3595" extrusionOk="0">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487;p57">
              <a:extLst>
                <a:ext uri="{FF2B5EF4-FFF2-40B4-BE49-F238E27FC236}">
                  <a16:creationId xmlns:a16="http://schemas.microsoft.com/office/drawing/2014/main" id="{A6DFB866-59F4-47F2-8A07-9ED40654FB8E}"/>
                </a:ext>
              </a:extLst>
            </p:cNvPr>
            <p:cNvSpPr/>
            <p:nvPr/>
          </p:nvSpPr>
          <p:spPr>
            <a:xfrm>
              <a:off x="874658" y="3035154"/>
              <a:ext cx="20081" cy="94243"/>
            </a:xfrm>
            <a:custGeom>
              <a:avLst/>
              <a:gdLst/>
              <a:ahLst/>
              <a:cxnLst/>
              <a:rect l="l" t="t" r="r" b="b"/>
              <a:pathLst>
                <a:path w="766" h="3595" extrusionOk="0">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488;p57">
              <a:extLst>
                <a:ext uri="{FF2B5EF4-FFF2-40B4-BE49-F238E27FC236}">
                  <a16:creationId xmlns:a16="http://schemas.microsoft.com/office/drawing/2014/main" id="{AF3EF61F-5CA2-42F0-8F60-3040DDEFE782}"/>
                </a:ext>
              </a:extLst>
            </p:cNvPr>
            <p:cNvSpPr/>
            <p:nvPr/>
          </p:nvSpPr>
          <p:spPr>
            <a:xfrm>
              <a:off x="1171333" y="3066167"/>
              <a:ext cx="34080" cy="34106"/>
            </a:xfrm>
            <a:custGeom>
              <a:avLst/>
              <a:gdLst/>
              <a:ahLst/>
              <a:cxnLst/>
              <a:rect l="l" t="t" r="r" b="b"/>
              <a:pathLst>
                <a:path w="1300" h="1301" extrusionOk="0">
                  <a:moveTo>
                    <a:pt x="650" y="1"/>
                  </a:moveTo>
                  <a:cubicBezTo>
                    <a:pt x="290" y="1"/>
                    <a:pt x="1" y="290"/>
                    <a:pt x="1" y="651"/>
                  </a:cubicBezTo>
                  <a:cubicBezTo>
                    <a:pt x="1" y="1011"/>
                    <a:pt x="290" y="1300"/>
                    <a:pt x="650" y="1300"/>
                  </a:cubicBezTo>
                  <a:cubicBezTo>
                    <a:pt x="1011" y="1300"/>
                    <a:pt x="1300" y="1011"/>
                    <a:pt x="1300" y="651"/>
                  </a:cubicBezTo>
                  <a:cubicBezTo>
                    <a:pt x="1300" y="290"/>
                    <a:pt x="1011" y="1"/>
                    <a:pt x="650" y="1"/>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89;p57">
              <a:extLst>
                <a:ext uri="{FF2B5EF4-FFF2-40B4-BE49-F238E27FC236}">
                  <a16:creationId xmlns:a16="http://schemas.microsoft.com/office/drawing/2014/main" id="{42F39E55-67EA-473C-8237-15747316B6D2}"/>
                </a:ext>
              </a:extLst>
            </p:cNvPr>
            <p:cNvSpPr/>
            <p:nvPr/>
          </p:nvSpPr>
          <p:spPr>
            <a:xfrm>
              <a:off x="1113451" y="3066167"/>
              <a:ext cx="34080" cy="34106"/>
            </a:xfrm>
            <a:custGeom>
              <a:avLst/>
              <a:gdLst/>
              <a:ahLst/>
              <a:cxnLst/>
              <a:rect l="l" t="t" r="r" b="b"/>
              <a:pathLst>
                <a:path w="1300" h="1301" extrusionOk="0">
                  <a:moveTo>
                    <a:pt x="650" y="1"/>
                  </a:moveTo>
                  <a:cubicBezTo>
                    <a:pt x="289" y="1"/>
                    <a:pt x="0" y="290"/>
                    <a:pt x="0" y="651"/>
                  </a:cubicBezTo>
                  <a:cubicBezTo>
                    <a:pt x="0" y="1011"/>
                    <a:pt x="289" y="1300"/>
                    <a:pt x="650" y="1300"/>
                  </a:cubicBezTo>
                  <a:cubicBezTo>
                    <a:pt x="1011" y="1300"/>
                    <a:pt x="1299" y="1011"/>
                    <a:pt x="1299" y="651"/>
                  </a:cubicBezTo>
                  <a:cubicBezTo>
                    <a:pt x="1299" y="290"/>
                    <a:pt x="1011" y="1"/>
                    <a:pt x="650" y="1"/>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490;p57">
              <a:extLst>
                <a:ext uri="{FF2B5EF4-FFF2-40B4-BE49-F238E27FC236}">
                  <a16:creationId xmlns:a16="http://schemas.microsoft.com/office/drawing/2014/main" id="{6A42642E-BF37-440F-A538-35C64D4CDCE5}"/>
                </a:ext>
              </a:extLst>
            </p:cNvPr>
            <p:cNvSpPr/>
            <p:nvPr/>
          </p:nvSpPr>
          <p:spPr>
            <a:xfrm>
              <a:off x="898488" y="3077544"/>
              <a:ext cx="197582" cy="10984"/>
            </a:xfrm>
            <a:custGeom>
              <a:avLst/>
              <a:gdLst/>
              <a:ahLst/>
              <a:cxnLst/>
              <a:rect l="l" t="t" r="r" b="b"/>
              <a:pathLst>
                <a:path w="7537" h="419" extrusionOk="0">
                  <a:moveTo>
                    <a:pt x="275" y="0"/>
                  </a:moveTo>
                  <a:cubicBezTo>
                    <a:pt x="1" y="0"/>
                    <a:pt x="1" y="419"/>
                    <a:pt x="275" y="419"/>
                  </a:cubicBezTo>
                  <a:lnTo>
                    <a:pt x="7262" y="419"/>
                  </a:lnTo>
                  <a:cubicBezTo>
                    <a:pt x="7536" y="419"/>
                    <a:pt x="7536" y="0"/>
                    <a:pt x="7262" y="0"/>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491;p57">
              <a:extLst>
                <a:ext uri="{FF2B5EF4-FFF2-40B4-BE49-F238E27FC236}">
                  <a16:creationId xmlns:a16="http://schemas.microsoft.com/office/drawing/2014/main" id="{3D9AA056-AEE6-41CE-9EB4-4B1BC039C330}"/>
                </a:ext>
              </a:extLst>
            </p:cNvPr>
            <p:cNvSpPr/>
            <p:nvPr/>
          </p:nvSpPr>
          <p:spPr>
            <a:xfrm>
              <a:off x="874658" y="3155874"/>
              <a:ext cx="356891" cy="94243"/>
            </a:xfrm>
            <a:custGeom>
              <a:avLst/>
              <a:gdLst/>
              <a:ahLst/>
              <a:cxnLst/>
              <a:rect l="l" t="t" r="r" b="b"/>
              <a:pathLst>
                <a:path w="13614" h="3595" extrusionOk="0">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492;p57">
              <a:extLst>
                <a:ext uri="{FF2B5EF4-FFF2-40B4-BE49-F238E27FC236}">
                  <a16:creationId xmlns:a16="http://schemas.microsoft.com/office/drawing/2014/main" id="{71CB5B2D-8CD9-49B1-98E2-7C4F020E312F}"/>
                </a:ext>
              </a:extLst>
            </p:cNvPr>
            <p:cNvSpPr/>
            <p:nvPr/>
          </p:nvSpPr>
          <p:spPr>
            <a:xfrm>
              <a:off x="1211442" y="3155874"/>
              <a:ext cx="20107" cy="94243"/>
            </a:xfrm>
            <a:custGeom>
              <a:avLst/>
              <a:gdLst/>
              <a:ahLst/>
              <a:cxnLst/>
              <a:rect l="l" t="t" r="r" b="b"/>
              <a:pathLst>
                <a:path w="767" h="3595" extrusionOk="0">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493;p57">
              <a:extLst>
                <a:ext uri="{FF2B5EF4-FFF2-40B4-BE49-F238E27FC236}">
                  <a16:creationId xmlns:a16="http://schemas.microsoft.com/office/drawing/2014/main" id="{93CABDD7-7A6D-4E22-8BBA-483F98979019}"/>
                </a:ext>
              </a:extLst>
            </p:cNvPr>
            <p:cNvSpPr/>
            <p:nvPr/>
          </p:nvSpPr>
          <p:spPr>
            <a:xfrm>
              <a:off x="874658" y="3155874"/>
              <a:ext cx="20081" cy="94243"/>
            </a:xfrm>
            <a:custGeom>
              <a:avLst/>
              <a:gdLst/>
              <a:ahLst/>
              <a:cxnLst/>
              <a:rect l="l" t="t" r="r" b="b"/>
              <a:pathLst>
                <a:path w="766" h="3595" extrusionOk="0">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494;p57">
              <a:extLst>
                <a:ext uri="{FF2B5EF4-FFF2-40B4-BE49-F238E27FC236}">
                  <a16:creationId xmlns:a16="http://schemas.microsoft.com/office/drawing/2014/main" id="{55558ADC-FDEA-467A-8BA7-0C58DE81661C}"/>
                </a:ext>
              </a:extLst>
            </p:cNvPr>
            <p:cNvSpPr/>
            <p:nvPr/>
          </p:nvSpPr>
          <p:spPr>
            <a:xfrm>
              <a:off x="1171333" y="3186887"/>
              <a:ext cx="34080" cy="34106"/>
            </a:xfrm>
            <a:custGeom>
              <a:avLst/>
              <a:gdLst/>
              <a:ahLst/>
              <a:cxnLst/>
              <a:rect l="l" t="t" r="r" b="b"/>
              <a:pathLst>
                <a:path w="1300" h="1301" extrusionOk="0">
                  <a:moveTo>
                    <a:pt x="650" y="1"/>
                  </a:moveTo>
                  <a:cubicBezTo>
                    <a:pt x="290" y="1"/>
                    <a:pt x="1" y="290"/>
                    <a:pt x="1" y="650"/>
                  </a:cubicBezTo>
                  <a:cubicBezTo>
                    <a:pt x="1" y="1011"/>
                    <a:pt x="290" y="1300"/>
                    <a:pt x="650" y="1300"/>
                  </a:cubicBezTo>
                  <a:cubicBezTo>
                    <a:pt x="1011" y="1300"/>
                    <a:pt x="1300" y="1011"/>
                    <a:pt x="1300" y="650"/>
                  </a:cubicBezTo>
                  <a:cubicBezTo>
                    <a:pt x="1300" y="290"/>
                    <a:pt x="1011" y="1"/>
                    <a:pt x="650" y="1"/>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495;p57">
              <a:extLst>
                <a:ext uri="{FF2B5EF4-FFF2-40B4-BE49-F238E27FC236}">
                  <a16:creationId xmlns:a16="http://schemas.microsoft.com/office/drawing/2014/main" id="{168D1828-C148-4D71-BAD1-0A2BD7FD7316}"/>
                </a:ext>
              </a:extLst>
            </p:cNvPr>
            <p:cNvSpPr/>
            <p:nvPr/>
          </p:nvSpPr>
          <p:spPr>
            <a:xfrm>
              <a:off x="1113451" y="3186887"/>
              <a:ext cx="34080" cy="34106"/>
            </a:xfrm>
            <a:custGeom>
              <a:avLst/>
              <a:gdLst/>
              <a:ahLst/>
              <a:cxnLst/>
              <a:rect l="l" t="t" r="r" b="b"/>
              <a:pathLst>
                <a:path w="1300" h="1301" extrusionOk="0">
                  <a:moveTo>
                    <a:pt x="650" y="1"/>
                  </a:moveTo>
                  <a:cubicBezTo>
                    <a:pt x="289" y="1"/>
                    <a:pt x="0" y="290"/>
                    <a:pt x="0" y="650"/>
                  </a:cubicBezTo>
                  <a:cubicBezTo>
                    <a:pt x="0" y="1011"/>
                    <a:pt x="289" y="1300"/>
                    <a:pt x="650" y="1300"/>
                  </a:cubicBezTo>
                  <a:cubicBezTo>
                    <a:pt x="1011" y="1300"/>
                    <a:pt x="1299" y="1011"/>
                    <a:pt x="1299" y="650"/>
                  </a:cubicBezTo>
                  <a:cubicBezTo>
                    <a:pt x="1299" y="290"/>
                    <a:pt x="1011" y="1"/>
                    <a:pt x="650" y="1"/>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496;p57">
              <a:extLst>
                <a:ext uri="{FF2B5EF4-FFF2-40B4-BE49-F238E27FC236}">
                  <a16:creationId xmlns:a16="http://schemas.microsoft.com/office/drawing/2014/main" id="{9D89920E-554C-4E1B-B64F-3624DAF99849}"/>
                </a:ext>
              </a:extLst>
            </p:cNvPr>
            <p:cNvSpPr/>
            <p:nvPr/>
          </p:nvSpPr>
          <p:spPr>
            <a:xfrm>
              <a:off x="898488" y="3198631"/>
              <a:ext cx="197582" cy="10617"/>
            </a:xfrm>
            <a:custGeom>
              <a:avLst/>
              <a:gdLst/>
              <a:ahLst/>
              <a:cxnLst/>
              <a:rect l="l" t="t" r="r" b="b"/>
              <a:pathLst>
                <a:path w="7537" h="405" extrusionOk="0">
                  <a:moveTo>
                    <a:pt x="275" y="0"/>
                  </a:moveTo>
                  <a:cubicBezTo>
                    <a:pt x="1" y="0"/>
                    <a:pt x="1" y="405"/>
                    <a:pt x="275" y="405"/>
                  </a:cubicBezTo>
                  <a:lnTo>
                    <a:pt x="7262" y="405"/>
                  </a:lnTo>
                  <a:cubicBezTo>
                    <a:pt x="7536" y="405"/>
                    <a:pt x="7536" y="0"/>
                    <a:pt x="7262" y="0"/>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497;p57">
              <a:extLst>
                <a:ext uri="{FF2B5EF4-FFF2-40B4-BE49-F238E27FC236}">
                  <a16:creationId xmlns:a16="http://schemas.microsoft.com/office/drawing/2014/main" id="{BEA2C0D2-6CF6-4403-ADB8-680E1FC9EA6B}"/>
                </a:ext>
              </a:extLst>
            </p:cNvPr>
            <p:cNvSpPr/>
            <p:nvPr/>
          </p:nvSpPr>
          <p:spPr>
            <a:xfrm>
              <a:off x="898488" y="3094924"/>
              <a:ext cx="30305" cy="10643"/>
            </a:xfrm>
            <a:custGeom>
              <a:avLst/>
              <a:gdLst/>
              <a:ahLst/>
              <a:cxnLst/>
              <a:rect l="l" t="t" r="r" b="b"/>
              <a:pathLst>
                <a:path w="1156" h="406" extrusionOk="0">
                  <a:moveTo>
                    <a:pt x="261" y="1"/>
                  </a:moveTo>
                  <a:cubicBezTo>
                    <a:pt x="1" y="1"/>
                    <a:pt x="5" y="405"/>
                    <a:pt x="275" y="405"/>
                  </a:cubicBezTo>
                  <a:lnTo>
                    <a:pt x="881" y="405"/>
                  </a:lnTo>
                  <a:cubicBezTo>
                    <a:pt x="1156" y="405"/>
                    <a:pt x="1156" y="1"/>
                    <a:pt x="881" y="1"/>
                  </a:cubicBezTo>
                  <a:lnTo>
                    <a:pt x="275" y="1"/>
                  </a:lnTo>
                  <a:cubicBezTo>
                    <a:pt x="270" y="1"/>
                    <a:pt x="266" y="1"/>
                    <a:pt x="261" y="1"/>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36856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Light Grey Curves Graphic Backgrounds for Powerpoint Templates - PPT  Backgrounds">
            <a:extLst>
              <a:ext uri="{FF2B5EF4-FFF2-40B4-BE49-F238E27FC236}">
                <a16:creationId xmlns:a16="http://schemas.microsoft.com/office/drawing/2014/main" id="{2D672157-6E85-453A-B152-645C5E47A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5000"/>
          <a:stretch/>
        </p:blipFill>
        <p:spPr bwMode="auto">
          <a:xfrm>
            <a:off x="0" y="21676"/>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6B0D82D-60C1-4109-BB1D-57FE86635CE6}"/>
              </a:ext>
            </a:extLst>
          </p:cNvPr>
          <p:cNvSpPr>
            <a:spLocks noGrp="1"/>
          </p:cNvSpPr>
          <p:nvPr>
            <p:ph type="sldNum" sz="quarter" idx="12"/>
          </p:nvPr>
        </p:nvSpPr>
        <p:spPr/>
        <p:txBody>
          <a:bodyPr/>
          <a:lstStyle/>
          <a:p>
            <a:fld id="{2098D244-5C85-429E-B04A-CCE584396140}" type="slidenum">
              <a:rPr lang="en-SG" smtClean="0"/>
              <a:t>9</a:t>
            </a:fld>
            <a:endParaRPr lang="en-SG"/>
          </a:p>
        </p:txBody>
      </p:sp>
      <p:sp>
        <p:nvSpPr>
          <p:cNvPr id="6" name="Google Shape;513;p10">
            <a:extLst>
              <a:ext uri="{FF2B5EF4-FFF2-40B4-BE49-F238E27FC236}">
                <a16:creationId xmlns:a16="http://schemas.microsoft.com/office/drawing/2014/main" id="{F53C2EEF-73BD-4E8A-8A29-F3A4D4635939}"/>
              </a:ext>
            </a:extLst>
          </p:cNvPr>
          <p:cNvSpPr txBox="1">
            <a:spLocks/>
          </p:cNvSpPr>
          <p:nvPr/>
        </p:nvSpPr>
        <p:spPr>
          <a:xfrm>
            <a:off x="243747" y="214917"/>
            <a:ext cx="8649430" cy="251599"/>
          </a:xfrm>
          <a:prstGeom prst="rect">
            <a:avLst/>
          </a:prstGeom>
          <a:noFill/>
          <a:ln>
            <a:noFill/>
          </a:ln>
        </p:spPr>
        <p:txBody>
          <a:bodyPr spcFirstLastPara="1" wrap="square" lIns="68569" tIns="34275" rIns="68569" bIns="3427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SG" sz="1800" b="1">
                <a:latin typeface="Montserrat"/>
                <a:sym typeface="Montserrat"/>
              </a:rPr>
              <a:t>TECHNOLOGY STACK</a:t>
            </a:r>
            <a:endParaRPr lang="en-SG" sz="1800" b="1"/>
          </a:p>
        </p:txBody>
      </p:sp>
      <p:grpSp>
        <p:nvGrpSpPr>
          <p:cNvPr id="11" name="Google Shape;17362;p55">
            <a:extLst>
              <a:ext uri="{FF2B5EF4-FFF2-40B4-BE49-F238E27FC236}">
                <a16:creationId xmlns:a16="http://schemas.microsoft.com/office/drawing/2014/main" id="{F92C2C15-B49F-4445-9FE6-8943363BAE1A}"/>
              </a:ext>
            </a:extLst>
          </p:cNvPr>
          <p:cNvGrpSpPr/>
          <p:nvPr/>
        </p:nvGrpSpPr>
        <p:grpSpPr>
          <a:xfrm>
            <a:off x="3020127" y="121667"/>
            <a:ext cx="317406" cy="366534"/>
            <a:chOff x="866528" y="3348348"/>
            <a:chExt cx="317406" cy="366534"/>
          </a:xfrm>
        </p:grpSpPr>
        <p:sp>
          <p:nvSpPr>
            <p:cNvPr id="12" name="Google Shape;17363;p55">
              <a:extLst>
                <a:ext uri="{FF2B5EF4-FFF2-40B4-BE49-F238E27FC236}">
                  <a16:creationId xmlns:a16="http://schemas.microsoft.com/office/drawing/2014/main" id="{23B14044-8064-44B6-B594-F4AF225377B6}"/>
                </a:ext>
              </a:extLst>
            </p:cNvPr>
            <p:cNvSpPr/>
            <p:nvPr/>
          </p:nvSpPr>
          <p:spPr>
            <a:xfrm>
              <a:off x="869795" y="3526650"/>
              <a:ext cx="314139" cy="188232"/>
            </a:xfrm>
            <a:custGeom>
              <a:avLst/>
              <a:gdLst/>
              <a:ahLst/>
              <a:cxnLst/>
              <a:rect l="l" t="t" r="r" b="b"/>
              <a:pathLst>
                <a:path w="12021" h="7203" extrusionOk="0">
                  <a:moveTo>
                    <a:pt x="6011" y="0"/>
                  </a:moveTo>
                  <a:cubicBezTo>
                    <a:pt x="5933" y="0"/>
                    <a:pt x="5856" y="19"/>
                    <a:pt x="5789" y="58"/>
                  </a:cubicBezTo>
                  <a:lnTo>
                    <a:pt x="827" y="2924"/>
                  </a:lnTo>
                  <a:lnTo>
                    <a:pt x="308" y="3222"/>
                  </a:lnTo>
                  <a:cubicBezTo>
                    <a:pt x="0" y="3395"/>
                    <a:pt x="0" y="3837"/>
                    <a:pt x="308" y="4010"/>
                  </a:cubicBezTo>
                  <a:lnTo>
                    <a:pt x="5789" y="7145"/>
                  </a:lnTo>
                  <a:cubicBezTo>
                    <a:pt x="5856" y="7183"/>
                    <a:pt x="5933" y="7203"/>
                    <a:pt x="6010" y="7203"/>
                  </a:cubicBezTo>
                  <a:cubicBezTo>
                    <a:pt x="6087" y="7203"/>
                    <a:pt x="6164" y="7183"/>
                    <a:pt x="6231" y="7145"/>
                  </a:cubicBezTo>
                  <a:lnTo>
                    <a:pt x="11712" y="4010"/>
                  </a:lnTo>
                  <a:cubicBezTo>
                    <a:pt x="12020" y="3837"/>
                    <a:pt x="12020" y="3395"/>
                    <a:pt x="11712" y="3222"/>
                  </a:cubicBezTo>
                  <a:lnTo>
                    <a:pt x="11203" y="2924"/>
                  </a:lnTo>
                  <a:lnTo>
                    <a:pt x="6241" y="58"/>
                  </a:lnTo>
                  <a:cubicBezTo>
                    <a:pt x="6169" y="19"/>
                    <a:pt x="6089" y="0"/>
                    <a:pt x="6011" y="0"/>
                  </a:cubicBezTo>
                  <a:close/>
                </a:path>
              </a:pathLst>
            </a:custGeom>
            <a:solidFill>
              <a:srgbClr val="7B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364;p55">
              <a:extLst>
                <a:ext uri="{FF2B5EF4-FFF2-40B4-BE49-F238E27FC236}">
                  <a16:creationId xmlns:a16="http://schemas.microsoft.com/office/drawing/2014/main" id="{B4632626-0DDC-49A2-9A4A-370ED188B67A}"/>
                </a:ext>
              </a:extLst>
            </p:cNvPr>
            <p:cNvSpPr/>
            <p:nvPr/>
          </p:nvSpPr>
          <p:spPr>
            <a:xfrm>
              <a:off x="891145" y="3526650"/>
              <a:ext cx="271177" cy="152300"/>
            </a:xfrm>
            <a:custGeom>
              <a:avLst/>
              <a:gdLst/>
              <a:ahLst/>
              <a:cxnLst/>
              <a:rect l="l" t="t" r="r" b="b"/>
              <a:pathLst>
                <a:path w="10377" h="5828" extrusionOk="0">
                  <a:moveTo>
                    <a:pt x="5193" y="0"/>
                  </a:moveTo>
                  <a:cubicBezTo>
                    <a:pt x="5114" y="0"/>
                    <a:pt x="5034" y="19"/>
                    <a:pt x="4962" y="58"/>
                  </a:cubicBezTo>
                  <a:lnTo>
                    <a:pt x="0" y="2924"/>
                  </a:lnTo>
                  <a:lnTo>
                    <a:pt x="4972" y="5770"/>
                  </a:lnTo>
                  <a:cubicBezTo>
                    <a:pt x="5039" y="5808"/>
                    <a:pt x="5116" y="5828"/>
                    <a:pt x="5193" y="5828"/>
                  </a:cubicBezTo>
                  <a:cubicBezTo>
                    <a:pt x="5270" y="5828"/>
                    <a:pt x="5347" y="5808"/>
                    <a:pt x="5414" y="5770"/>
                  </a:cubicBezTo>
                  <a:lnTo>
                    <a:pt x="10376" y="2924"/>
                  </a:lnTo>
                  <a:lnTo>
                    <a:pt x="5424" y="58"/>
                  </a:lnTo>
                  <a:cubicBezTo>
                    <a:pt x="5352" y="19"/>
                    <a:pt x="5272" y="0"/>
                    <a:pt x="5193" y="0"/>
                  </a:cubicBezTo>
                  <a:close/>
                </a:path>
              </a:pathLst>
            </a:custGeom>
            <a:solidFill>
              <a:srgbClr val="6E8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65;p55">
              <a:extLst>
                <a:ext uri="{FF2B5EF4-FFF2-40B4-BE49-F238E27FC236}">
                  <a16:creationId xmlns:a16="http://schemas.microsoft.com/office/drawing/2014/main" id="{7359B016-11E9-4544-B87A-7D6D23D637E9}"/>
                </a:ext>
              </a:extLst>
            </p:cNvPr>
            <p:cNvSpPr/>
            <p:nvPr/>
          </p:nvSpPr>
          <p:spPr>
            <a:xfrm>
              <a:off x="869795" y="3466911"/>
              <a:ext cx="314139" cy="188180"/>
            </a:xfrm>
            <a:custGeom>
              <a:avLst/>
              <a:gdLst/>
              <a:ahLst/>
              <a:cxnLst/>
              <a:rect l="l" t="t" r="r" b="b"/>
              <a:pathLst>
                <a:path w="12021" h="7201" extrusionOk="0">
                  <a:moveTo>
                    <a:pt x="6011" y="0"/>
                  </a:moveTo>
                  <a:cubicBezTo>
                    <a:pt x="5933" y="0"/>
                    <a:pt x="5856" y="22"/>
                    <a:pt x="5789" y="65"/>
                  </a:cubicBezTo>
                  <a:lnTo>
                    <a:pt x="827" y="2931"/>
                  </a:lnTo>
                  <a:lnTo>
                    <a:pt x="308" y="3229"/>
                  </a:lnTo>
                  <a:cubicBezTo>
                    <a:pt x="0" y="3402"/>
                    <a:pt x="0" y="3834"/>
                    <a:pt x="308" y="4008"/>
                  </a:cubicBezTo>
                  <a:lnTo>
                    <a:pt x="5789" y="7142"/>
                  </a:lnTo>
                  <a:cubicBezTo>
                    <a:pt x="5856" y="7181"/>
                    <a:pt x="5933" y="7200"/>
                    <a:pt x="6010" y="7200"/>
                  </a:cubicBezTo>
                  <a:cubicBezTo>
                    <a:pt x="6087" y="7200"/>
                    <a:pt x="6164" y="7181"/>
                    <a:pt x="6231" y="7142"/>
                  </a:cubicBezTo>
                  <a:lnTo>
                    <a:pt x="11712" y="4008"/>
                  </a:lnTo>
                  <a:cubicBezTo>
                    <a:pt x="12010" y="3834"/>
                    <a:pt x="12020" y="3402"/>
                    <a:pt x="11712" y="3229"/>
                  </a:cubicBezTo>
                  <a:lnTo>
                    <a:pt x="11203" y="2931"/>
                  </a:lnTo>
                  <a:lnTo>
                    <a:pt x="6241" y="65"/>
                  </a:lnTo>
                  <a:cubicBezTo>
                    <a:pt x="6169" y="22"/>
                    <a:pt x="6089" y="0"/>
                    <a:pt x="6011" y="0"/>
                  </a:cubicBezTo>
                  <a:close/>
                </a:path>
              </a:pathLst>
            </a:custGeom>
            <a:solidFill>
              <a:srgbClr val="B8C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366;p55">
              <a:extLst>
                <a:ext uri="{FF2B5EF4-FFF2-40B4-BE49-F238E27FC236}">
                  <a16:creationId xmlns:a16="http://schemas.microsoft.com/office/drawing/2014/main" id="{C6E3C368-1FE7-4238-8E1B-C96B3BEBD706}"/>
                </a:ext>
              </a:extLst>
            </p:cNvPr>
            <p:cNvSpPr/>
            <p:nvPr/>
          </p:nvSpPr>
          <p:spPr>
            <a:xfrm>
              <a:off x="891145" y="3466833"/>
              <a:ext cx="271177" cy="152300"/>
            </a:xfrm>
            <a:custGeom>
              <a:avLst/>
              <a:gdLst/>
              <a:ahLst/>
              <a:cxnLst/>
              <a:rect l="l" t="t" r="r" b="b"/>
              <a:pathLst>
                <a:path w="10377" h="5828" extrusionOk="0">
                  <a:moveTo>
                    <a:pt x="5193" y="1"/>
                  </a:moveTo>
                  <a:cubicBezTo>
                    <a:pt x="5114" y="1"/>
                    <a:pt x="5034" y="20"/>
                    <a:pt x="4962" y="58"/>
                  </a:cubicBezTo>
                  <a:lnTo>
                    <a:pt x="0" y="2924"/>
                  </a:lnTo>
                  <a:lnTo>
                    <a:pt x="4972" y="5770"/>
                  </a:lnTo>
                  <a:cubicBezTo>
                    <a:pt x="5039" y="5809"/>
                    <a:pt x="5116" y="5828"/>
                    <a:pt x="5193" y="5828"/>
                  </a:cubicBezTo>
                  <a:cubicBezTo>
                    <a:pt x="5270" y="5828"/>
                    <a:pt x="5347" y="5809"/>
                    <a:pt x="5414" y="5770"/>
                  </a:cubicBezTo>
                  <a:lnTo>
                    <a:pt x="10376" y="2924"/>
                  </a:lnTo>
                  <a:lnTo>
                    <a:pt x="5424" y="58"/>
                  </a:lnTo>
                  <a:cubicBezTo>
                    <a:pt x="5352" y="20"/>
                    <a:pt x="5272" y="1"/>
                    <a:pt x="5193" y="1"/>
                  </a:cubicBezTo>
                  <a:close/>
                </a:path>
              </a:pathLst>
            </a:custGeom>
            <a:solidFill>
              <a:srgbClr val="859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367;p55">
              <a:extLst>
                <a:ext uri="{FF2B5EF4-FFF2-40B4-BE49-F238E27FC236}">
                  <a16:creationId xmlns:a16="http://schemas.microsoft.com/office/drawing/2014/main" id="{82074789-F9C9-4B8C-A4C6-BFAD5177069E}"/>
                </a:ext>
              </a:extLst>
            </p:cNvPr>
            <p:cNvSpPr/>
            <p:nvPr/>
          </p:nvSpPr>
          <p:spPr>
            <a:xfrm>
              <a:off x="869795" y="3407094"/>
              <a:ext cx="313877" cy="188180"/>
            </a:xfrm>
            <a:custGeom>
              <a:avLst/>
              <a:gdLst/>
              <a:ahLst/>
              <a:cxnLst/>
              <a:rect l="l" t="t" r="r" b="b"/>
              <a:pathLst>
                <a:path w="12011" h="7201" extrusionOk="0">
                  <a:moveTo>
                    <a:pt x="6010" y="0"/>
                  </a:moveTo>
                  <a:cubicBezTo>
                    <a:pt x="5931" y="0"/>
                    <a:pt x="5851" y="22"/>
                    <a:pt x="5779" y="65"/>
                  </a:cubicBezTo>
                  <a:lnTo>
                    <a:pt x="731" y="2979"/>
                  </a:lnTo>
                  <a:lnTo>
                    <a:pt x="308" y="3229"/>
                  </a:lnTo>
                  <a:cubicBezTo>
                    <a:pt x="0" y="3402"/>
                    <a:pt x="0" y="3835"/>
                    <a:pt x="308" y="4008"/>
                  </a:cubicBezTo>
                  <a:lnTo>
                    <a:pt x="5789" y="7143"/>
                  </a:lnTo>
                  <a:cubicBezTo>
                    <a:pt x="5856" y="7181"/>
                    <a:pt x="5933" y="7200"/>
                    <a:pt x="6010" y="7200"/>
                  </a:cubicBezTo>
                  <a:cubicBezTo>
                    <a:pt x="6087" y="7200"/>
                    <a:pt x="6164" y="7181"/>
                    <a:pt x="6231" y="7143"/>
                  </a:cubicBezTo>
                  <a:lnTo>
                    <a:pt x="11712" y="4008"/>
                  </a:lnTo>
                  <a:cubicBezTo>
                    <a:pt x="12010" y="3835"/>
                    <a:pt x="12010" y="3402"/>
                    <a:pt x="11712" y="3229"/>
                  </a:cubicBezTo>
                  <a:lnTo>
                    <a:pt x="10789" y="2690"/>
                  </a:lnTo>
                  <a:lnTo>
                    <a:pt x="6241" y="65"/>
                  </a:lnTo>
                  <a:cubicBezTo>
                    <a:pt x="6169" y="22"/>
                    <a:pt x="6089" y="0"/>
                    <a:pt x="6010" y="0"/>
                  </a:cubicBezTo>
                  <a:close/>
                </a:path>
              </a:pathLst>
            </a:custGeom>
            <a:solidFill>
              <a:srgbClr val="C5D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368;p55">
              <a:extLst>
                <a:ext uri="{FF2B5EF4-FFF2-40B4-BE49-F238E27FC236}">
                  <a16:creationId xmlns:a16="http://schemas.microsoft.com/office/drawing/2014/main" id="{A1195669-0CDA-4B90-871B-5D424FADD820}"/>
                </a:ext>
              </a:extLst>
            </p:cNvPr>
            <p:cNvSpPr/>
            <p:nvPr/>
          </p:nvSpPr>
          <p:spPr>
            <a:xfrm>
              <a:off x="888872" y="3407094"/>
              <a:ext cx="262893" cy="156690"/>
            </a:xfrm>
            <a:custGeom>
              <a:avLst/>
              <a:gdLst/>
              <a:ahLst/>
              <a:cxnLst/>
              <a:rect l="l" t="t" r="r" b="b"/>
              <a:pathLst>
                <a:path w="10060" h="5996" extrusionOk="0">
                  <a:moveTo>
                    <a:pt x="5279" y="0"/>
                  </a:moveTo>
                  <a:cubicBezTo>
                    <a:pt x="5201" y="0"/>
                    <a:pt x="5121" y="22"/>
                    <a:pt x="5049" y="65"/>
                  </a:cubicBezTo>
                  <a:lnTo>
                    <a:pt x="1" y="2979"/>
                  </a:lnTo>
                  <a:lnTo>
                    <a:pt x="5213" y="5960"/>
                  </a:lnTo>
                  <a:cubicBezTo>
                    <a:pt x="5261" y="5984"/>
                    <a:pt x="5314" y="5996"/>
                    <a:pt x="5367" y="5996"/>
                  </a:cubicBezTo>
                  <a:cubicBezTo>
                    <a:pt x="5419" y="5996"/>
                    <a:pt x="5472" y="5984"/>
                    <a:pt x="5520" y="5960"/>
                  </a:cubicBezTo>
                  <a:lnTo>
                    <a:pt x="6347" y="5479"/>
                  </a:lnTo>
                  <a:lnTo>
                    <a:pt x="9626" y="3614"/>
                  </a:lnTo>
                  <a:cubicBezTo>
                    <a:pt x="9896" y="3460"/>
                    <a:pt x="10059" y="3171"/>
                    <a:pt x="10059" y="2873"/>
                  </a:cubicBezTo>
                  <a:lnTo>
                    <a:pt x="10059" y="2690"/>
                  </a:lnTo>
                  <a:lnTo>
                    <a:pt x="5501" y="65"/>
                  </a:lnTo>
                  <a:cubicBezTo>
                    <a:pt x="5434" y="22"/>
                    <a:pt x="5357" y="0"/>
                    <a:pt x="5279" y="0"/>
                  </a:cubicBezTo>
                  <a:close/>
                </a:path>
              </a:pathLst>
            </a:custGeom>
            <a:solidFill>
              <a:srgbClr val="B8C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369;p55">
              <a:extLst>
                <a:ext uri="{FF2B5EF4-FFF2-40B4-BE49-F238E27FC236}">
                  <a16:creationId xmlns:a16="http://schemas.microsoft.com/office/drawing/2014/main" id="{43335BA8-0976-459F-A5BE-45B6AC6BF97A}"/>
                </a:ext>
              </a:extLst>
            </p:cNvPr>
            <p:cNvSpPr/>
            <p:nvPr/>
          </p:nvSpPr>
          <p:spPr>
            <a:xfrm>
              <a:off x="866528" y="3348348"/>
              <a:ext cx="282963" cy="189304"/>
            </a:xfrm>
            <a:custGeom>
              <a:avLst/>
              <a:gdLst/>
              <a:ahLst/>
              <a:cxnLst/>
              <a:rect l="l" t="t" r="r" b="b"/>
              <a:pathLst>
                <a:path w="10828" h="7244" extrusionOk="0">
                  <a:moveTo>
                    <a:pt x="6135" y="1"/>
                  </a:moveTo>
                  <a:cubicBezTo>
                    <a:pt x="6082" y="1"/>
                    <a:pt x="6029" y="15"/>
                    <a:pt x="5981" y="44"/>
                  </a:cubicBezTo>
                  <a:lnTo>
                    <a:pt x="212" y="3371"/>
                  </a:lnTo>
                  <a:cubicBezTo>
                    <a:pt x="0" y="3486"/>
                    <a:pt x="0" y="3785"/>
                    <a:pt x="212" y="3910"/>
                  </a:cubicBezTo>
                  <a:lnTo>
                    <a:pt x="5981" y="7208"/>
                  </a:lnTo>
                  <a:cubicBezTo>
                    <a:pt x="6029" y="7232"/>
                    <a:pt x="6082" y="7244"/>
                    <a:pt x="6135" y="7244"/>
                  </a:cubicBezTo>
                  <a:cubicBezTo>
                    <a:pt x="6188" y="7244"/>
                    <a:pt x="6241" y="7232"/>
                    <a:pt x="6289" y="7208"/>
                  </a:cubicBezTo>
                  <a:lnTo>
                    <a:pt x="7116" y="6727"/>
                  </a:lnTo>
                  <a:lnTo>
                    <a:pt x="10828" y="4602"/>
                  </a:lnTo>
                  <a:lnTo>
                    <a:pt x="10828" y="2659"/>
                  </a:lnTo>
                  <a:lnTo>
                    <a:pt x="7039" y="477"/>
                  </a:lnTo>
                  <a:lnTo>
                    <a:pt x="6289" y="44"/>
                  </a:lnTo>
                  <a:cubicBezTo>
                    <a:pt x="6241" y="15"/>
                    <a:pt x="6188" y="1"/>
                    <a:pt x="6135" y="1"/>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370;p55">
              <a:extLst>
                <a:ext uri="{FF2B5EF4-FFF2-40B4-BE49-F238E27FC236}">
                  <a16:creationId xmlns:a16="http://schemas.microsoft.com/office/drawing/2014/main" id="{44A9AA5E-81D9-4317-8726-136F33456373}"/>
                </a:ext>
              </a:extLst>
            </p:cNvPr>
            <p:cNvSpPr/>
            <p:nvPr/>
          </p:nvSpPr>
          <p:spPr>
            <a:xfrm>
              <a:off x="1102975" y="3417835"/>
              <a:ext cx="46516" cy="50775"/>
            </a:xfrm>
            <a:custGeom>
              <a:avLst/>
              <a:gdLst/>
              <a:ahLst/>
              <a:cxnLst/>
              <a:rect l="l" t="t" r="r" b="b"/>
              <a:pathLst>
                <a:path w="1780" h="1943" extrusionOk="0">
                  <a:moveTo>
                    <a:pt x="1780" y="0"/>
                  </a:moveTo>
                  <a:lnTo>
                    <a:pt x="164" y="789"/>
                  </a:lnTo>
                  <a:cubicBezTo>
                    <a:pt x="1" y="866"/>
                    <a:pt x="1" y="1087"/>
                    <a:pt x="164" y="1174"/>
                  </a:cubicBezTo>
                  <a:lnTo>
                    <a:pt x="1780" y="1943"/>
                  </a:lnTo>
                  <a:lnTo>
                    <a:pt x="1780" y="0"/>
                  </a:lnTo>
                  <a:close/>
                </a:path>
              </a:pathLst>
            </a:custGeom>
            <a:solidFill>
              <a:srgbClr val="E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131FC477-8F34-4330-AA7B-D29F8CDA28A3}"/>
              </a:ext>
            </a:extLst>
          </p:cNvPr>
          <p:cNvSpPr txBox="1"/>
          <p:nvPr/>
        </p:nvSpPr>
        <p:spPr>
          <a:xfrm>
            <a:off x="4814101" y="0"/>
            <a:ext cx="3784243" cy="5262979"/>
          </a:xfrm>
          <a:prstGeom prst="rect">
            <a:avLst/>
          </a:prstGeom>
          <a:noFill/>
        </p:spPr>
        <p:txBody>
          <a:bodyPr wrap="square" rtlCol="0">
            <a:spAutoFit/>
          </a:bodyPr>
          <a:lstStyle/>
          <a:p>
            <a:r>
              <a:rPr lang="en-SG" sz="1050" b="1">
                <a:latin typeface="Montserrat" panose="00000500000000000000" pitchFamily="50" charset="0"/>
              </a:rPr>
              <a:t>Tools &amp; Framework</a:t>
            </a:r>
          </a:p>
          <a:p>
            <a:pPr marL="171450" indent="-171450">
              <a:buFont typeface="Arial" panose="020B0604020202020204" pitchFamily="34" charset="0"/>
              <a:buChar char="•"/>
            </a:pPr>
            <a:r>
              <a:rPr lang="en-SG" sz="1050">
                <a:latin typeface="Montserrat" panose="00000500000000000000" pitchFamily="50" charset="0"/>
              </a:rPr>
              <a:t>Semantic Release</a:t>
            </a:r>
          </a:p>
          <a:p>
            <a:pPr marL="171450" indent="-171450">
              <a:buFont typeface="Arial" panose="020B0604020202020204" pitchFamily="34" charset="0"/>
              <a:buChar char="•"/>
            </a:pPr>
            <a:r>
              <a:rPr lang="en-SG" sz="1050">
                <a:latin typeface="Montserrat" panose="00000500000000000000" pitchFamily="50" charset="0"/>
              </a:rPr>
              <a:t>GitHub Actions for CI</a:t>
            </a:r>
          </a:p>
          <a:p>
            <a:pPr marL="171450" indent="-171450">
              <a:buFont typeface="Arial" panose="020B0604020202020204" pitchFamily="34" charset="0"/>
              <a:buChar char="•"/>
            </a:pPr>
            <a:r>
              <a:rPr lang="en-SG" sz="1050">
                <a:latin typeface="Montserrat" panose="00000500000000000000" pitchFamily="50" charset="0"/>
              </a:rPr>
              <a:t>Python</a:t>
            </a:r>
          </a:p>
          <a:p>
            <a:pPr marL="171450" indent="-171450">
              <a:buFont typeface="Arial" panose="020B0604020202020204" pitchFamily="34" charset="0"/>
              <a:buChar char="•"/>
            </a:pPr>
            <a:r>
              <a:rPr lang="en-SG" sz="1050" err="1">
                <a:latin typeface="Montserrat" panose="00000500000000000000" pitchFamily="50" charset="0"/>
              </a:rPr>
              <a:t>Nuxt</a:t>
            </a:r>
            <a:r>
              <a:rPr lang="en-SG" sz="1050">
                <a:latin typeface="Montserrat" panose="00000500000000000000" pitchFamily="50" charset="0"/>
              </a:rPr>
              <a:t> + Vue + </a:t>
            </a:r>
            <a:r>
              <a:rPr lang="en-SG" sz="1050" err="1">
                <a:latin typeface="Montserrat" panose="00000500000000000000" pitchFamily="50" charset="0"/>
              </a:rPr>
              <a:t>TailwindCSS</a:t>
            </a:r>
            <a:endParaRPr lang="en-SG" sz="1050">
              <a:latin typeface="Montserrat" panose="00000500000000000000" pitchFamily="50" charset="0"/>
            </a:endParaRPr>
          </a:p>
          <a:p>
            <a:pPr marL="171450" indent="-171450">
              <a:buFont typeface="Arial" panose="020B0604020202020204" pitchFamily="34" charset="0"/>
              <a:buChar char="•"/>
            </a:pPr>
            <a:r>
              <a:rPr lang="en-SG" sz="1050">
                <a:latin typeface="Montserrat" panose="00000500000000000000" pitchFamily="50" charset="0"/>
              </a:rPr>
              <a:t>Node.js + Express.js</a:t>
            </a:r>
          </a:p>
          <a:p>
            <a:pPr marL="171450" indent="-171450">
              <a:buFont typeface="Arial" panose="020B0604020202020204" pitchFamily="34" charset="0"/>
              <a:buChar char="•"/>
            </a:pPr>
            <a:r>
              <a:rPr lang="en-SG" sz="1050">
                <a:latin typeface="Montserrat" panose="00000500000000000000" pitchFamily="50" charset="0"/>
              </a:rPr>
              <a:t>Java, Spring Boot</a:t>
            </a:r>
          </a:p>
          <a:p>
            <a:pPr marL="171450" indent="-171450">
              <a:buFont typeface="Arial" panose="020B0604020202020204" pitchFamily="34" charset="0"/>
              <a:buChar char="•"/>
            </a:pPr>
            <a:r>
              <a:rPr lang="en-SG" sz="1050">
                <a:latin typeface="Montserrat" panose="00000500000000000000" pitchFamily="50" charset="0"/>
              </a:rPr>
              <a:t>Docker</a:t>
            </a:r>
          </a:p>
          <a:p>
            <a:pPr marL="171450" indent="-171450">
              <a:buFont typeface="Arial" panose="020B0604020202020204" pitchFamily="34" charset="0"/>
              <a:buChar char="•"/>
            </a:pPr>
            <a:r>
              <a:rPr lang="en-SG" sz="1050">
                <a:latin typeface="Montserrat" panose="00000500000000000000" pitchFamily="50" charset="0"/>
              </a:rPr>
              <a:t>Terraform</a:t>
            </a:r>
          </a:p>
          <a:p>
            <a:endParaRPr lang="en-SG" sz="1050" b="1">
              <a:latin typeface="Montserrat" panose="00000500000000000000" pitchFamily="50" charset="0"/>
            </a:endParaRPr>
          </a:p>
          <a:p>
            <a:r>
              <a:rPr lang="en-SG" sz="1050" b="1">
                <a:latin typeface="Montserrat" panose="00000500000000000000" pitchFamily="50" charset="0"/>
              </a:rPr>
              <a:t>APIs and Open Source Datasets Used</a:t>
            </a:r>
          </a:p>
          <a:p>
            <a:pPr marL="171450" indent="-171450">
              <a:buFont typeface="Arial" panose="020B0604020202020204" pitchFamily="34" charset="0"/>
              <a:buChar char="•"/>
            </a:pPr>
            <a:r>
              <a:rPr lang="en-SG" sz="1050">
                <a:latin typeface="Montserrat" panose="00000500000000000000" pitchFamily="50" charset="0"/>
              </a:rPr>
              <a:t>Yahoo Finance API</a:t>
            </a:r>
          </a:p>
          <a:p>
            <a:pPr marL="171450" indent="-171450">
              <a:buFont typeface="Arial" panose="020B0604020202020204" pitchFamily="34" charset="0"/>
              <a:buChar char="•"/>
            </a:pPr>
            <a:r>
              <a:rPr lang="en-SG" sz="1050">
                <a:latin typeface="Montserrat" panose="00000500000000000000" pitchFamily="50" charset="0"/>
              </a:rPr>
              <a:t>Financial Modelling Prep API</a:t>
            </a:r>
          </a:p>
          <a:p>
            <a:pPr marL="171450" indent="-171450">
              <a:buFont typeface="Arial" panose="020B0604020202020204" pitchFamily="34" charset="0"/>
              <a:buChar char="•"/>
            </a:pPr>
            <a:r>
              <a:rPr lang="en-SG" sz="1050">
                <a:latin typeface="Montserrat" panose="00000500000000000000" pitchFamily="50" charset="0"/>
              </a:rPr>
              <a:t>life expectancy data from the CDC</a:t>
            </a:r>
          </a:p>
          <a:p>
            <a:pPr marL="171450" indent="-171450">
              <a:buFont typeface="Arial" panose="020B0604020202020204" pitchFamily="34" charset="0"/>
              <a:buChar char="•"/>
            </a:pPr>
            <a:r>
              <a:rPr lang="en-SG" sz="1050">
                <a:latin typeface="Montserrat" panose="00000500000000000000" pitchFamily="50" charset="0"/>
              </a:rPr>
              <a:t>http://www.econ.yale.edu/~shiller/data.htm</a:t>
            </a:r>
          </a:p>
          <a:p>
            <a:endParaRPr lang="en-SG" sz="1050">
              <a:latin typeface="Montserrat" panose="00000500000000000000" pitchFamily="50" charset="0"/>
            </a:endParaRPr>
          </a:p>
          <a:p>
            <a:r>
              <a:rPr lang="en-SG" sz="1050" b="1">
                <a:latin typeface="Montserrat" panose="00000500000000000000" pitchFamily="50" charset="0"/>
              </a:rPr>
              <a:t>AWS Solutions</a:t>
            </a:r>
          </a:p>
          <a:p>
            <a:pPr marL="171450" indent="-171450">
              <a:buFont typeface="Arial" panose="020B0604020202020204" pitchFamily="34" charset="0"/>
              <a:buChar char="•"/>
            </a:pPr>
            <a:r>
              <a:rPr lang="en-SG" sz="1050">
                <a:latin typeface="Montserrat" panose="00000500000000000000" pitchFamily="50" charset="0"/>
              </a:rPr>
              <a:t>AWS Secrets Manager</a:t>
            </a:r>
          </a:p>
          <a:p>
            <a:pPr marL="171450" indent="-171450">
              <a:buFont typeface="Arial" panose="020B0604020202020204" pitchFamily="34" charset="0"/>
              <a:buChar char="•"/>
            </a:pPr>
            <a:r>
              <a:rPr lang="en-SG" sz="1050">
                <a:latin typeface="Montserrat" panose="00000500000000000000" pitchFamily="50" charset="0"/>
              </a:rPr>
              <a:t>AWS EC2</a:t>
            </a:r>
          </a:p>
          <a:p>
            <a:pPr marL="171450" indent="-171450">
              <a:buFont typeface="Arial" panose="020B0604020202020204" pitchFamily="34" charset="0"/>
              <a:buChar char="•"/>
            </a:pPr>
            <a:r>
              <a:rPr lang="en-SG" sz="1050">
                <a:latin typeface="Montserrat" panose="00000500000000000000" pitchFamily="50" charset="0"/>
              </a:rPr>
              <a:t>AWS ECS</a:t>
            </a:r>
          </a:p>
          <a:p>
            <a:pPr marL="171450" indent="-171450">
              <a:buFont typeface="Arial" panose="020B0604020202020204" pitchFamily="34" charset="0"/>
              <a:buChar char="•"/>
            </a:pPr>
            <a:r>
              <a:rPr lang="en-SG" sz="1050">
                <a:latin typeface="Montserrat" panose="00000500000000000000" pitchFamily="50" charset="0"/>
              </a:rPr>
              <a:t>AWS Application Load Balancer</a:t>
            </a:r>
          </a:p>
          <a:p>
            <a:pPr marL="171450" indent="-171450">
              <a:buFont typeface="Arial" panose="020B0604020202020204" pitchFamily="34" charset="0"/>
              <a:buChar char="•"/>
            </a:pPr>
            <a:r>
              <a:rPr lang="en-SG" sz="1050">
                <a:latin typeface="Montserrat" panose="00000500000000000000" pitchFamily="50" charset="0"/>
              </a:rPr>
              <a:t>AWS CloudFront</a:t>
            </a:r>
          </a:p>
          <a:p>
            <a:pPr marL="171450" indent="-171450">
              <a:buFont typeface="Arial" panose="020B0604020202020204" pitchFamily="34" charset="0"/>
              <a:buChar char="•"/>
            </a:pPr>
            <a:r>
              <a:rPr lang="en-SG" sz="1050">
                <a:latin typeface="Montserrat" panose="00000500000000000000" pitchFamily="50" charset="0"/>
              </a:rPr>
              <a:t>AWS S3</a:t>
            </a:r>
          </a:p>
          <a:p>
            <a:pPr marL="171450" indent="-171450">
              <a:buFont typeface="Arial" panose="020B0604020202020204" pitchFamily="34" charset="0"/>
              <a:buChar char="•"/>
            </a:pPr>
            <a:r>
              <a:rPr lang="en-SG" sz="1050">
                <a:latin typeface="Montserrat" panose="00000500000000000000" pitchFamily="50" charset="0"/>
              </a:rPr>
              <a:t>AWS CloudWatch Logs</a:t>
            </a:r>
          </a:p>
          <a:p>
            <a:pPr marL="171450" indent="-171450">
              <a:buFont typeface="Arial" panose="020B0604020202020204" pitchFamily="34" charset="0"/>
              <a:buChar char="•"/>
            </a:pPr>
            <a:r>
              <a:rPr lang="en-SG" sz="1050">
                <a:latin typeface="Montserrat" panose="00000500000000000000" pitchFamily="50" charset="0"/>
              </a:rPr>
              <a:t>Amazon Certification Manager</a:t>
            </a:r>
          </a:p>
          <a:p>
            <a:pPr marL="171450" indent="-171450">
              <a:buFont typeface="Arial" panose="020B0604020202020204" pitchFamily="34" charset="0"/>
              <a:buChar char="•"/>
            </a:pPr>
            <a:r>
              <a:rPr lang="en-SG" sz="1050">
                <a:latin typeface="Montserrat" panose="00000500000000000000" pitchFamily="50" charset="0"/>
              </a:rPr>
              <a:t>Amazon Route53</a:t>
            </a:r>
          </a:p>
          <a:p>
            <a:pPr marL="171450" indent="-171450">
              <a:buFont typeface="Arial" panose="020B0604020202020204" pitchFamily="34" charset="0"/>
              <a:buChar char="•"/>
            </a:pPr>
            <a:r>
              <a:rPr lang="en-SG" sz="1050">
                <a:latin typeface="Montserrat" panose="00000500000000000000" pitchFamily="50" charset="0"/>
              </a:rPr>
              <a:t>AWS Nat Gateway + Private Subnet</a:t>
            </a:r>
          </a:p>
          <a:p>
            <a:pPr marL="171450" indent="-171450">
              <a:buFont typeface="Arial" panose="020B0604020202020204" pitchFamily="34" charset="0"/>
              <a:buChar char="•"/>
            </a:pPr>
            <a:r>
              <a:rPr lang="en-SG" sz="1050">
                <a:latin typeface="Montserrat" panose="00000500000000000000" pitchFamily="50" charset="0"/>
              </a:rPr>
              <a:t>Amazon DynamoDB</a:t>
            </a:r>
          </a:p>
          <a:p>
            <a:pPr marL="171450" indent="-171450">
              <a:buFont typeface="Arial" panose="020B0604020202020204" pitchFamily="34" charset="0"/>
              <a:buChar char="•"/>
            </a:pPr>
            <a:r>
              <a:rPr lang="en-SG" sz="1050">
                <a:latin typeface="Montserrat" panose="00000500000000000000" pitchFamily="50" charset="0"/>
              </a:rPr>
              <a:t>AWS Auto Scaling Group</a:t>
            </a:r>
          </a:p>
          <a:p>
            <a:pPr marL="171450" indent="-171450">
              <a:buFont typeface="Arial" panose="020B0604020202020204" pitchFamily="34" charset="0"/>
              <a:buChar char="•"/>
            </a:pPr>
            <a:r>
              <a:rPr lang="en-SG" sz="1050">
                <a:latin typeface="Montserrat" panose="00000500000000000000" pitchFamily="50" charset="0"/>
              </a:rPr>
              <a:t>AWS App Auto Scaling</a:t>
            </a:r>
          </a:p>
          <a:p>
            <a:pPr marL="171450" indent="-171450">
              <a:buFont typeface="Arial" panose="020B0604020202020204" pitchFamily="34" charset="0"/>
              <a:buChar char="•"/>
            </a:pPr>
            <a:r>
              <a:rPr lang="en-SG" sz="1050">
                <a:latin typeface="Montserrat" panose="00000500000000000000" pitchFamily="50" charset="0"/>
              </a:rPr>
              <a:t>AWS Cognito</a:t>
            </a:r>
          </a:p>
          <a:p>
            <a:pPr marL="171450" indent="-171450">
              <a:buFont typeface="Arial" panose="020B0604020202020204" pitchFamily="34" charset="0"/>
              <a:buChar char="•"/>
            </a:pPr>
            <a:r>
              <a:rPr lang="en-SG" sz="1050">
                <a:latin typeface="Montserrat" panose="00000500000000000000" pitchFamily="50" charset="0"/>
              </a:rPr>
              <a:t>AWS Amplify [Not Yet Implemented]</a:t>
            </a:r>
          </a:p>
        </p:txBody>
      </p:sp>
      <p:sp>
        <p:nvSpPr>
          <p:cNvPr id="21" name="TextBox 20">
            <a:extLst>
              <a:ext uri="{FF2B5EF4-FFF2-40B4-BE49-F238E27FC236}">
                <a16:creationId xmlns:a16="http://schemas.microsoft.com/office/drawing/2014/main" id="{B568BE7E-C893-4D22-B34C-7B42FFFC612B}"/>
              </a:ext>
            </a:extLst>
          </p:cNvPr>
          <p:cNvSpPr txBox="1"/>
          <p:nvPr/>
        </p:nvSpPr>
        <p:spPr>
          <a:xfrm>
            <a:off x="291001" y="495609"/>
            <a:ext cx="4652344" cy="4839786"/>
          </a:xfrm>
          <a:prstGeom prst="rect">
            <a:avLst/>
          </a:prstGeom>
          <a:noFill/>
        </p:spPr>
        <p:txBody>
          <a:bodyPr wrap="square" rtlCol="0">
            <a:spAutoFit/>
          </a:bodyPr>
          <a:lstStyle/>
          <a:p>
            <a:r>
              <a:rPr lang="en-SG" sz="1050" b="1">
                <a:latin typeface="Montserrat" panose="00000500000000000000" pitchFamily="50" charset="0"/>
              </a:rPr>
              <a:t>Python Libraries Used</a:t>
            </a:r>
          </a:p>
          <a:p>
            <a:pPr marL="171450" lvl="4" indent="-171450">
              <a:buFont typeface="Arial" panose="020B0604020202020204" pitchFamily="34" charset="0"/>
              <a:buChar char="•"/>
            </a:pPr>
            <a:r>
              <a:rPr lang="en-SG" sz="1050">
                <a:latin typeface="Montserrat" panose="00000500000000000000" pitchFamily="50" charset="0"/>
              </a:rPr>
              <a:t>flask==1.1.1</a:t>
            </a:r>
          </a:p>
          <a:p>
            <a:pPr marL="171450" lvl="4" indent="-171450">
              <a:buFont typeface="Arial" panose="020B0604020202020204" pitchFamily="34" charset="0"/>
              <a:buChar char="•"/>
            </a:pPr>
            <a:r>
              <a:rPr lang="en-SG" sz="1050">
                <a:latin typeface="Montserrat" panose="00000500000000000000" pitchFamily="50" charset="0"/>
              </a:rPr>
              <a:t>requests==2.23.0</a:t>
            </a:r>
          </a:p>
          <a:p>
            <a:pPr marL="171450" lvl="4" indent="-171450">
              <a:buFont typeface="Arial" panose="020B0604020202020204" pitchFamily="34" charset="0"/>
              <a:buChar char="•"/>
            </a:pPr>
            <a:r>
              <a:rPr lang="en-SG" sz="1050" err="1">
                <a:latin typeface="Montserrat" panose="00000500000000000000" pitchFamily="50" charset="0"/>
              </a:rPr>
              <a:t>pyjwt</a:t>
            </a:r>
            <a:r>
              <a:rPr lang="en-SG" sz="1050">
                <a:latin typeface="Montserrat" panose="00000500000000000000" pitchFamily="50" charset="0"/>
              </a:rPr>
              <a:t>==1.7.1</a:t>
            </a:r>
          </a:p>
          <a:p>
            <a:pPr marL="171450" lvl="4" indent="-171450">
              <a:buFont typeface="Arial" panose="020B0604020202020204" pitchFamily="34" charset="0"/>
              <a:buChar char="•"/>
            </a:pPr>
            <a:r>
              <a:rPr lang="en-SG" sz="1050" err="1">
                <a:latin typeface="Montserrat" panose="00000500000000000000" pitchFamily="50" charset="0"/>
              </a:rPr>
              <a:t>numpy</a:t>
            </a:r>
            <a:r>
              <a:rPr lang="en-SG" sz="1050">
                <a:latin typeface="Montserrat" panose="00000500000000000000" pitchFamily="50" charset="0"/>
              </a:rPr>
              <a:t>==1.15</a:t>
            </a:r>
          </a:p>
          <a:p>
            <a:pPr marL="171450" lvl="4" indent="-171450">
              <a:buFont typeface="Arial" panose="020B0604020202020204" pitchFamily="34" charset="0"/>
              <a:buChar char="•"/>
            </a:pPr>
            <a:r>
              <a:rPr lang="en-SG" sz="1050">
                <a:latin typeface="Montserrat" panose="00000500000000000000" pitchFamily="50" charset="0"/>
              </a:rPr>
              <a:t>pandas==0.24</a:t>
            </a:r>
          </a:p>
          <a:p>
            <a:pPr marL="171450" lvl="4" indent="-171450">
              <a:buFont typeface="Arial" panose="020B0604020202020204" pitchFamily="34" charset="0"/>
              <a:buChar char="•"/>
            </a:pPr>
            <a:r>
              <a:rPr lang="en-SG" sz="1050">
                <a:latin typeface="Montserrat" panose="00000500000000000000" pitchFamily="50" charset="0"/>
              </a:rPr>
              <a:t>python-</a:t>
            </a:r>
            <a:r>
              <a:rPr lang="en-SG" sz="1050" err="1">
                <a:latin typeface="Montserrat" panose="00000500000000000000" pitchFamily="50" charset="0"/>
              </a:rPr>
              <a:t>dateutil</a:t>
            </a:r>
            <a:r>
              <a:rPr lang="en-SG" sz="1050">
                <a:latin typeface="Montserrat" panose="00000500000000000000" pitchFamily="50" charset="0"/>
              </a:rPr>
              <a:t>==2.6.0</a:t>
            </a:r>
          </a:p>
          <a:p>
            <a:pPr marL="171450" lvl="4" indent="-171450">
              <a:buFont typeface="Arial" panose="020B0604020202020204" pitchFamily="34" charset="0"/>
              <a:buChar char="•"/>
            </a:pPr>
            <a:r>
              <a:rPr lang="en-SG" sz="1050" err="1">
                <a:latin typeface="Montserrat" panose="00000500000000000000" pitchFamily="50" charset="0"/>
              </a:rPr>
              <a:t>pytz</a:t>
            </a:r>
            <a:r>
              <a:rPr lang="en-SG" sz="1050">
                <a:latin typeface="Montserrat" panose="00000500000000000000" pitchFamily="50" charset="0"/>
              </a:rPr>
              <a:t>==2016.10</a:t>
            </a:r>
          </a:p>
          <a:p>
            <a:pPr marL="171450" lvl="4" indent="-171450">
              <a:buFont typeface="Arial" panose="020B0604020202020204" pitchFamily="34" charset="0"/>
              <a:buChar char="•"/>
            </a:pPr>
            <a:r>
              <a:rPr lang="en-SG" sz="1050" err="1">
                <a:latin typeface="Montserrat" panose="00000500000000000000" pitchFamily="50" charset="0"/>
              </a:rPr>
              <a:t>simplejson</a:t>
            </a:r>
            <a:r>
              <a:rPr lang="en-SG" sz="1050">
                <a:latin typeface="Montserrat" panose="00000500000000000000" pitchFamily="50" charset="0"/>
              </a:rPr>
              <a:t>==3.10.0</a:t>
            </a:r>
          </a:p>
          <a:p>
            <a:pPr marL="171450" lvl="4" indent="-171450">
              <a:buFont typeface="Arial" panose="020B0604020202020204" pitchFamily="34" charset="0"/>
              <a:buChar char="•"/>
            </a:pPr>
            <a:r>
              <a:rPr lang="en-SG" sz="1050">
                <a:latin typeface="Montserrat" panose="00000500000000000000" pitchFamily="50" charset="0"/>
              </a:rPr>
              <a:t>six==1.10.0</a:t>
            </a:r>
          </a:p>
          <a:p>
            <a:pPr marL="171450" lvl="4" indent="-171450">
              <a:buFont typeface="Arial" panose="020B0604020202020204" pitchFamily="34" charset="0"/>
              <a:buChar char="•"/>
            </a:pPr>
            <a:r>
              <a:rPr lang="en-SG" sz="1050">
                <a:latin typeface="Montserrat" panose="00000500000000000000" pitchFamily="50" charset="0"/>
              </a:rPr>
              <a:t>yahoo-finance==1.4.0 </a:t>
            </a:r>
          </a:p>
          <a:p>
            <a:pPr marL="171450" lvl="4" indent="-171450">
              <a:buFont typeface="Arial" panose="020B0604020202020204" pitchFamily="34" charset="0"/>
              <a:buChar char="•"/>
            </a:pPr>
            <a:r>
              <a:rPr lang="en-SG" sz="1050">
                <a:latin typeface="Montserrat" panose="00000500000000000000" pitchFamily="50" charset="0"/>
              </a:rPr>
              <a:t>pandas-</a:t>
            </a:r>
            <a:r>
              <a:rPr lang="en-SG" sz="1050" err="1">
                <a:latin typeface="Montserrat" panose="00000500000000000000" pitchFamily="50" charset="0"/>
              </a:rPr>
              <a:t>datareader</a:t>
            </a:r>
            <a:r>
              <a:rPr lang="en-SG" sz="1050">
                <a:latin typeface="Montserrat" panose="00000500000000000000" pitchFamily="50" charset="0"/>
              </a:rPr>
              <a:t>==0.8.1</a:t>
            </a:r>
          </a:p>
          <a:p>
            <a:pPr marL="171450" lvl="4" indent="-171450">
              <a:buFont typeface="Arial" panose="020B0604020202020204" pitchFamily="34" charset="0"/>
              <a:buChar char="•"/>
            </a:pPr>
            <a:r>
              <a:rPr lang="en-SG" sz="1050">
                <a:latin typeface="Montserrat" panose="00000500000000000000" pitchFamily="50" charset="0"/>
              </a:rPr>
              <a:t>fix-yahoo-finance==0.0.20</a:t>
            </a:r>
          </a:p>
          <a:p>
            <a:pPr marL="171450" lvl="4" indent="-171450">
              <a:buFont typeface="Arial" panose="020B0604020202020204" pitchFamily="34" charset="0"/>
              <a:buChar char="•"/>
            </a:pPr>
            <a:r>
              <a:rPr lang="en-SG" sz="1050" err="1">
                <a:latin typeface="Montserrat" panose="00000500000000000000" pitchFamily="50" charset="0"/>
              </a:rPr>
              <a:t>yfinance</a:t>
            </a:r>
            <a:r>
              <a:rPr lang="en-SG" sz="1050">
                <a:latin typeface="Montserrat" panose="00000500000000000000" pitchFamily="50" charset="0"/>
              </a:rPr>
              <a:t>==0.1.54</a:t>
            </a:r>
          </a:p>
          <a:p>
            <a:pPr marL="171450" lvl="4" indent="-171450">
              <a:buFont typeface="Arial" panose="020B0604020202020204" pitchFamily="34" charset="0"/>
              <a:buChar char="•"/>
            </a:pPr>
            <a:r>
              <a:rPr lang="en-SG" sz="1050">
                <a:latin typeface="Montserrat" panose="00000500000000000000" pitchFamily="50" charset="0"/>
              </a:rPr>
              <a:t>uncertainties==3.1.4</a:t>
            </a:r>
          </a:p>
          <a:p>
            <a:pPr marL="171450" lvl="4" indent="-171450">
              <a:buFont typeface="Arial" panose="020B0604020202020204" pitchFamily="34" charset="0"/>
              <a:buChar char="•"/>
            </a:pPr>
            <a:r>
              <a:rPr lang="en-SG" sz="1050">
                <a:latin typeface="Montserrat" panose="00000500000000000000" pitchFamily="50" charset="0"/>
              </a:rPr>
              <a:t>python-</a:t>
            </a:r>
            <a:r>
              <a:rPr lang="en-SG" sz="1050" err="1">
                <a:latin typeface="Montserrat" panose="00000500000000000000" pitchFamily="50" charset="0"/>
              </a:rPr>
              <a:t>dotenv</a:t>
            </a:r>
            <a:r>
              <a:rPr lang="en-SG" sz="1050">
                <a:latin typeface="Montserrat" panose="00000500000000000000" pitchFamily="50" charset="0"/>
              </a:rPr>
              <a:t>==0.14.0</a:t>
            </a:r>
          </a:p>
          <a:p>
            <a:pPr marL="171450" lvl="4" indent="-171450">
              <a:buFont typeface="Arial" panose="020B0604020202020204" pitchFamily="34" charset="0"/>
              <a:buChar char="•"/>
            </a:pPr>
            <a:r>
              <a:rPr lang="en-SG" sz="1050" err="1">
                <a:latin typeface="Montserrat" panose="00000500000000000000" pitchFamily="50" charset="0"/>
              </a:rPr>
              <a:t>FundamentalAnalysis</a:t>
            </a:r>
            <a:r>
              <a:rPr lang="en-SG" sz="1050">
                <a:latin typeface="Montserrat" panose="00000500000000000000" pitchFamily="50" charset="0"/>
              </a:rPr>
              <a:t>==0.2.6</a:t>
            </a:r>
          </a:p>
          <a:p>
            <a:pPr marL="171450" lvl="4" indent="-171450">
              <a:buFont typeface="Arial" panose="020B0604020202020204" pitchFamily="34" charset="0"/>
              <a:buChar char="•"/>
            </a:pPr>
            <a:r>
              <a:rPr lang="en-SG" sz="1050" err="1">
                <a:latin typeface="Montserrat" panose="00000500000000000000" pitchFamily="50" charset="0"/>
              </a:rPr>
              <a:t>yahoofinancials</a:t>
            </a:r>
            <a:r>
              <a:rPr lang="en-SG" sz="1050">
                <a:latin typeface="Montserrat" panose="00000500000000000000" pitchFamily="50" charset="0"/>
              </a:rPr>
              <a:t>==1.5</a:t>
            </a:r>
          </a:p>
          <a:p>
            <a:pPr marL="171450" lvl="4" indent="-171450">
              <a:buFont typeface="Arial" panose="020B0604020202020204" pitchFamily="34" charset="0"/>
              <a:buChar char="•"/>
            </a:pPr>
            <a:r>
              <a:rPr lang="en-SG" sz="1050" err="1">
                <a:latin typeface="Montserrat" panose="00000500000000000000" pitchFamily="50" charset="0"/>
              </a:rPr>
              <a:t>scipy</a:t>
            </a:r>
            <a:r>
              <a:rPr lang="en-SG" sz="1050">
                <a:latin typeface="Montserrat" panose="00000500000000000000" pitchFamily="50" charset="0"/>
              </a:rPr>
              <a:t>==1.5.2 </a:t>
            </a:r>
            <a:r>
              <a:rPr lang="en-SG" sz="1050" err="1">
                <a:latin typeface="Montserrat" panose="00000500000000000000" pitchFamily="50" charset="0"/>
              </a:rPr>
              <a:t>xlrd</a:t>
            </a:r>
            <a:r>
              <a:rPr lang="en-SG" sz="1050">
                <a:latin typeface="Montserrat" panose="00000500000000000000" pitchFamily="50" charset="0"/>
              </a:rPr>
              <a:t>==1.2.0 </a:t>
            </a:r>
          </a:p>
          <a:p>
            <a:pPr lvl="4"/>
            <a:endParaRPr lang="en-SG" sz="1050">
              <a:latin typeface="Montserrat" panose="00000500000000000000" pitchFamily="50" charset="0"/>
            </a:endParaRPr>
          </a:p>
          <a:p>
            <a:pPr lvl="4"/>
            <a:r>
              <a:rPr lang="en-SG" sz="1050" b="1" err="1">
                <a:latin typeface="Montserrat" panose="00000500000000000000" pitchFamily="50" charset="0"/>
              </a:rPr>
              <a:t>Github</a:t>
            </a:r>
            <a:r>
              <a:rPr lang="en-SG" sz="1050" b="1">
                <a:latin typeface="Montserrat" panose="00000500000000000000" pitchFamily="50" charset="0"/>
              </a:rPr>
              <a:t> Repositories Referenced</a:t>
            </a:r>
          </a:p>
          <a:p>
            <a:pPr marL="171450" lvl="4" indent="-171450">
              <a:buFont typeface="Arial" panose="020B0604020202020204" pitchFamily="34" charset="0"/>
              <a:buChar char="•"/>
            </a:pPr>
            <a:r>
              <a:rPr lang="en-SG" sz="1100" err="1">
                <a:latin typeface="Montserrat" panose="00000500000000000000" pitchFamily="50" charset="0"/>
              </a:rPr>
              <a:t>Szollosyg</a:t>
            </a:r>
            <a:endParaRPr lang="en-SG" sz="1100">
              <a:latin typeface="Montserrat" panose="00000500000000000000" pitchFamily="50" charset="0"/>
            </a:endParaRPr>
          </a:p>
          <a:p>
            <a:pPr marL="171450" lvl="4" indent="-171450">
              <a:buFont typeface="Arial" panose="020B0604020202020204" pitchFamily="34" charset="0"/>
              <a:buChar char="•"/>
            </a:pPr>
            <a:r>
              <a:rPr lang="en-SG" sz="1100">
                <a:latin typeface="Montserrat" panose="00000500000000000000" pitchFamily="50" charset="0"/>
              </a:rPr>
              <a:t>Rbhatia46</a:t>
            </a:r>
          </a:p>
          <a:p>
            <a:pPr marL="171450" lvl="4" indent="-171450">
              <a:buFont typeface="Arial" panose="020B0604020202020204" pitchFamily="34" charset="0"/>
              <a:buChar char="•"/>
            </a:pPr>
            <a:r>
              <a:rPr lang="en-SG" sz="1100" err="1">
                <a:latin typeface="Montserrat" panose="00000500000000000000" pitchFamily="50" charset="0"/>
              </a:rPr>
              <a:t>Jhykes</a:t>
            </a:r>
            <a:endParaRPr lang="en-SG" sz="1100">
              <a:latin typeface="Montserrat" panose="00000500000000000000" pitchFamily="50" charset="0"/>
            </a:endParaRPr>
          </a:p>
          <a:p>
            <a:pPr marL="171450" lvl="4" indent="-171450">
              <a:buFont typeface="Arial" panose="020B0604020202020204" pitchFamily="34" charset="0"/>
              <a:buChar char="•"/>
            </a:pPr>
            <a:endParaRPr lang="en-SG" sz="1100" b="1">
              <a:latin typeface="Montserrat" panose="00000500000000000000" pitchFamily="50" charset="0"/>
            </a:endParaRPr>
          </a:p>
          <a:p>
            <a:pPr marL="171450" lvl="4" indent="-171450">
              <a:buFont typeface="Arial" panose="020B0604020202020204" pitchFamily="34" charset="0"/>
              <a:buChar char="•"/>
            </a:pPr>
            <a:endParaRPr lang="en-SG" sz="1100" b="1">
              <a:latin typeface="Montserrat" panose="00000500000000000000" pitchFamily="50" charset="0"/>
            </a:endParaRPr>
          </a:p>
          <a:p>
            <a:pPr lvl="4"/>
            <a:r>
              <a:rPr lang="en-SG" sz="1100">
                <a:latin typeface="Montserrat" panose="00000500000000000000" pitchFamily="50" charset="0"/>
              </a:rPr>
              <a:t>*We have verified we have the required rights to use code snippets from online resources under the 3-clause BSD license.  </a:t>
            </a:r>
            <a:endParaRPr lang="en-SG" sz="900">
              <a:latin typeface="Montserrat" panose="00000500000000000000" pitchFamily="50" charset="0"/>
            </a:endParaRPr>
          </a:p>
        </p:txBody>
      </p:sp>
      <p:pic>
        <p:nvPicPr>
          <p:cNvPr id="35842" name="Picture 2" descr="Tailwind CSS - A Utility-First CSS Framework for Rapidly Building Custom  Designs">
            <a:extLst>
              <a:ext uri="{FF2B5EF4-FFF2-40B4-BE49-F238E27FC236}">
                <a16:creationId xmlns:a16="http://schemas.microsoft.com/office/drawing/2014/main" id="{CD5222AE-AE77-4A01-935D-0D8A59BBD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9360" y="1122808"/>
            <a:ext cx="495609" cy="495609"/>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Engineers.SG">
            <a:extLst>
              <a:ext uri="{FF2B5EF4-FFF2-40B4-BE49-F238E27FC236}">
                <a16:creationId xmlns:a16="http://schemas.microsoft.com/office/drawing/2014/main" id="{35EC3CFC-F939-4936-91F6-77E1FB5D28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0191" y="1147614"/>
            <a:ext cx="394290" cy="39429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Design Resources - NuxtJS">
            <a:extLst>
              <a:ext uri="{FF2B5EF4-FFF2-40B4-BE49-F238E27FC236}">
                <a16:creationId xmlns:a16="http://schemas.microsoft.com/office/drawing/2014/main" id="{AAF08BE1-E559-4AB7-A4FE-71F57985A4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9093" y="605268"/>
            <a:ext cx="460745" cy="46074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GitHub - semantic-release/semantic-release: Fully automated version  management and package publishing">
            <a:extLst>
              <a:ext uri="{FF2B5EF4-FFF2-40B4-BE49-F238E27FC236}">
                <a16:creationId xmlns:a16="http://schemas.microsoft.com/office/drawing/2014/main" id="{D9806744-905C-4D63-9C3B-B3DB5DA4CD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5766" y="145678"/>
            <a:ext cx="402795" cy="402795"/>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ow To Setup An Express Server. In my quest to become a well rounded… | by  Rafael Cruz | Medium">
            <a:extLst>
              <a:ext uri="{FF2B5EF4-FFF2-40B4-BE49-F238E27FC236}">
                <a16:creationId xmlns:a16="http://schemas.microsoft.com/office/drawing/2014/main" id="{608C110E-3C6A-4E10-A0CD-53E3355DE3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2682" y="634681"/>
            <a:ext cx="706146" cy="388864"/>
          </a:xfrm>
          <a:prstGeom prst="rect">
            <a:avLst/>
          </a:prstGeom>
          <a:noFill/>
          <a:extLst>
            <a:ext uri="{909E8E84-426E-40DD-AFC4-6F175D3DCCD1}">
              <a14:hiddenFill xmlns:a14="http://schemas.microsoft.com/office/drawing/2010/main">
                <a:solidFill>
                  <a:srgbClr val="FFFFFF"/>
                </a:solidFill>
              </a14:hiddenFill>
            </a:ext>
          </a:extLst>
        </p:spPr>
      </p:pic>
      <p:pic>
        <p:nvPicPr>
          <p:cNvPr id="35852" name="Picture 12" descr="Java (programming language) - Wikipedia">
            <a:extLst>
              <a:ext uri="{FF2B5EF4-FFF2-40B4-BE49-F238E27FC236}">
                <a16:creationId xmlns:a16="http://schemas.microsoft.com/office/drawing/2014/main" id="{30D272A9-2595-41F5-ABAE-71CA4BFB1B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48008" y="-40240"/>
            <a:ext cx="326686" cy="59766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24D915F4-E879-423F-8540-455404603F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80574" y="649847"/>
            <a:ext cx="388709" cy="388864"/>
          </a:xfrm>
          <a:prstGeom prst="rect">
            <a:avLst/>
          </a:prstGeom>
        </p:spPr>
      </p:pic>
      <p:pic>
        <p:nvPicPr>
          <p:cNvPr id="35866" name="Picture 26" descr="Providers - Terraform by HashiCorp">
            <a:extLst>
              <a:ext uri="{FF2B5EF4-FFF2-40B4-BE49-F238E27FC236}">
                <a16:creationId xmlns:a16="http://schemas.microsoft.com/office/drawing/2014/main" id="{9DFC4C9F-DC86-44DF-837A-A1C86A880E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55189" y="1125019"/>
            <a:ext cx="439480" cy="439480"/>
          </a:xfrm>
          <a:prstGeom prst="rect">
            <a:avLst/>
          </a:prstGeom>
          <a:noFill/>
          <a:extLst>
            <a:ext uri="{909E8E84-426E-40DD-AFC4-6F175D3DCCD1}">
              <a14:hiddenFill xmlns:a14="http://schemas.microsoft.com/office/drawing/2010/main">
                <a:solidFill>
                  <a:srgbClr val="FFFFFF"/>
                </a:solidFill>
              </a14:hiddenFill>
            </a:ext>
          </a:extLst>
        </p:spPr>
      </p:pic>
      <p:pic>
        <p:nvPicPr>
          <p:cNvPr id="35868" name="Picture 28" descr="Docker Is a Symbol of the New Stack – The New Stack">
            <a:extLst>
              <a:ext uri="{FF2B5EF4-FFF2-40B4-BE49-F238E27FC236}">
                <a16:creationId xmlns:a16="http://schemas.microsoft.com/office/drawing/2014/main" id="{83E8E816-0AF4-4EC5-8E34-B89EAFC4D8D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35713"/>
          <a:stretch/>
        </p:blipFill>
        <p:spPr bwMode="auto">
          <a:xfrm>
            <a:off x="10543133" y="1168849"/>
            <a:ext cx="615301" cy="327325"/>
          </a:xfrm>
          <a:prstGeom prst="rect">
            <a:avLst/>
          </a:prstGeom>
          <a:noFill/>
          <a:extLst>
            <a:ext uri="{909E8E84-426E-40DD-AFC4-6F175D3DCCD1}">
              <a14:hiddenFill xmlns:a14="http://schemas.microsoft.com/office/drawing/2010/main">
                <a:solidFill>
                  <a:srgbClr val="FFFFFF"/>
                </a:solidFill>
              </a14:hiddenFill>
            </a:ext>
          </a:extLst>
        </p:spPr>
      </p:pic>
      <p:pic>
        <p:nvPicPr>
          <p:cNvPr id="35870" name="Picture 30" descr="Python - Free brands and logotypes icons">
            <a:extLst>
              <a:ext uri="{FF2B5EF4-FFF2-40B4-BE49-F238E27FC236}">
                <a16:creationId xmlns:a16="http://schemas.microsoft.com/office/drawing/2014/main" id="{09AD7441-34A7-4EE2-8EC1-C4B30C86F3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39244" y="126339"/>
            <a:ext cx="396165" cy="3961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1" descr="GitHub Actions · GitHub">
            <a:extLst>
              <a:ext uri="{FF2B5EF4-FFF2-40B4-BE49-F238E27FC236}">
                <a16:creationId xmlns:a16="http://schemas.microsoft.com/office/drawing/2014/main" id="{29863297-0D02-4D78-9777-424EE5828A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35626" y="136973"/>
            <a:ext cx="363671" cy="36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1725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EAF3DAE7545A4FACE591AF14187D06" ma:contentTypeVersion="4" ma:contentTypeDescription="Create a new document." ma:contentTypeScope="" ma:versionID="6b621ebf8e6b77cd330b3e820d58760b">
  <xsd:schema xmlns:xsd="http://www.w3.org/2001/XMLSchema" xmlns:xs="http://www.w3.org/2001/XMLSchema" xmlns:p="http://schemas.microsoft.com/office/2006/metadata/properties" xmlns:ns2="3e1a53fc-be04-4a16-89df-e7609ff8e633" targetNamespace="http://schemas.microsoft.com/office/2006/metadata/properties" ma:root="true" ma:fieldsID="0b65fd42398fb84e9fc009bbcab608c6" ns2:_="">
    <xsd:import namespace="3e1a53fc-be04-4a16-89df-e7609ff8e63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1a53fc-be04-4a16-89df-e7609ff8e6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42B8D9-094E-4CA2-B0FA-57922F5F2BA2}">
  <ds:schemaRefs>
    <ds:schemaRef ds:uri="3e1a53fc-be04-4a16-89df-e7609ff8e6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11D693-7323-44EE-89F6-4E1AA9F07899}">
  <ds:schemaRefs>
    <ds:schemaRef ds:uri="http://schemas.microsoft.com/sharepoint/v3/contenttype/forms"/>
  </ds:schemaRefs>
</ds:datastoreItem>
</file>

<file path=customXml/itemProps3.xml><?xml version="1.0" encoding="utf-8"?>
<ds:datastoreItem xmlns:ds="http://schemas.openxmlformats.org/officeDocument/2006/customXml" ds:itemID="{BFAD1192-5960-414D-92A0-F926F63F3167}">
  <ds:schemaRefs>
    <ds:schemaRef ds:uri="http://schemas.openxmlformats.org/package/2006/metadata/core-properties"/>
    <ds:schemaRef ds:uri="3e1a53fc-be04-4a16-89df-e7609ff8e633"/>
    <ds:schemaRef ds:uri="http://schemas.microsoft.com/office/infopath/2007/PartnerControls"/>
    <ds:schemaRef ds:uri="http://purl.org/dc/dcmitype/"/>
    <ds:schemaRef ds:uri="http://purl.org/dc/elements/1.1/"/>
    <ds:schemaRef ds:uri="http://purl.org/dc/terms/"/>
    <ds:schemaRef ds:uri="http://schemas.microsoft.com/office/2006/documentManagement/types"/>
    <ds:schemaRef ds:uri="http://www.w3.org/XML/1998/namespac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8</TotalTime>
  <Words>1157</Words>
  <Application>Microsoft Office PowerPoint</Application>
  <PresentationFormat>On-screen Show (16:9)</PresentationFormat>
  <Paragraphs>146</Paragraphs>
  <Slides>10</Slides>
  <Notes>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22" baseType="lpstr">
      <vt:lpstr>Goldman Sans</vt:lpstr>
      <vt:lpstr>Arial</vt:lpstr>
      <vt:lpstr>Calibri</vt:lpstr>
      <vt:lpstr>Montserrat SemiBold</vt:lpstr>
      <vt:lpstr>Source Sans Pro</vt:lpstr>
      <vt:lpstr>Montserrat</vt:lpstr>
      <vt:lpstr>Source Sans Pro Semibold</vt:lpstr>
      <vt:lpstr>Montserrat Medium</vt:lpstr>
      <vt:lpstr>Calibri Light</vt:lpstr>
      <vt:lpstr>Sylfaen</vt:lpstr>
      <vt:lpstr>Office Theme</vt:lpstr>
      <vt:lpstr>think-cell Slide</vt:lpstr>
      <vt:lpstr>PowerPoint Presentation</vt:lpstr>
      <vt:lpstr>PowerPoint Presentation</vt:lpstr>
      <vt:lpstr>PowerPoint Presentation</vt:lpstr>
      <vt:lpstr>MAVIS – PERSONAL FINANCE DASHBOARD</vt:lpstr>
      <vt:lpstr>PowerPoint Presentation</vt:lpstr>
      <vt:lpstr>PowerPoint Presentation</vt:lpstr>
      <vt:lpstr>MAVIS – LEADERBOARD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 Ding Yang</dc:creator>
  <cp:lastModifiedBy> </cp:lastModifiedBy>
  <cp:revision>1</cp:revision>
  <dcterms:modified xsi:type="dcterms:W3CDTF">2020-09-07T10:37:23Z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0x010100AFEAF3DAE7545A4FACE591AF14187D06</vt:lpwstr>
  </property>
</Properties>
</file>